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3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Noto Sans JP Bold" panose="020B0800000000000000" pitchFamily="34" charset="-128"/>
      <p:regular r:id="rId20"/>
      <p:bold r:id="rId21"/>
    </p:embeddedFont>
    <p:embeddedFont>
      <p:font typeface="Noto Sans JP Heavy" panose="020B0A00000000000000" pitchFamily="34" charset="-128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8" autoAdjust="0"/>
    <p:restoredTop sz="94658" autoAdjust="0"/>
  </p:normalViewPr>
  <p:slideViewPr>
    <p:cSldViewPr>
      <p:cViewPr varScale="1">
        <p:scale>
          <a:sx n="78" d="100"/>
          <a:sy n="78" d="100"/>
        </p:scale>
        <p:origin x="192" y="2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25.05.2025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0:00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こんばんは。</a:t>
            </a:r>
          </a:p>
          <a:p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「おめでとうをもっとカジュアルに」、推しおめの発表をさせていただきます。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P10</a:t>
            </a:r>
            <a:r>
              <a:rPr lang="ja-JP" altLang="e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  <a:r>
              <a:rPr lang="ja-JP" altLang="e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秒）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3:40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二つ目は、クラウドファンディングの仕組みを作りました。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3:50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応援メッセージを添えて自分で金額を決めて支援できます。</a:t>
            </a:r>
          </a:p>
          <a:p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リターン設定を必須にしていないので、少額からの参加も可能にしています。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stipe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を導入して、簡単、かつ、今までの感覚そのままにやり取りが可能です。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b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p11</a:t>
            </a:r>
            <a:r>
              <a:rPr lang="ja-JP" altLang="e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  <a:r>
              <a:rPr lang="ja-JP" altLang="e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秒）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4:05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三つ目は、仲間集めの仕組みです。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4:10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推しタグ機能という独自システムを用意し、</a:t>
            </a:r>
          </a:p>
          <a:p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気になるアイドルやクリエイターがいれば、タグ登録しておけます。</a:t>
            </a:r>
          </a:p>
          <a:p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他のファンが立ち上げたプロジェクトや情報がメールで通知されます。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p12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4:20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これら三つの機能によって、安心、かつ、快適におめでとう広告を始められます！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P13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4:30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僕らが狙うのは推し活市場。</a:t>
            </a:r>
          </a:p>
          <a:p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おめでとう広告に親和性の高いアニメ、アイドル、</a:t>
            </a:r>
            <a:r>
              <a:rPr lang="en" altLang="ja-JP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Vtuber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だけでも </a:t>
            </a: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5,000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億円から毎年成長しています。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b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P14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4:40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推しおめは、単発ではなく継続的な応援を可能にし、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4:45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この巨大な市場において、</a:t>
            </a: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『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誰が何を応援しているのか</a:t>
            </a: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』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という推し活データベース、を用いて、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4:50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広告からイベント、そしてグッズなど、、ビジネスモデルを展開していきます！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P15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5:00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また、技術スタックとしては、モダンで拡張性のある設計を意識しました。バックエンドに 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言語、フロントは 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と 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 Script</a:t>
            </a:r>
            <a:r>
              <a:rPr lang="ja-JP" altLang="e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5:10 GitHub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で情報管理し、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活用することで、今後チームが大きくなっても移行しやすいことを意識しました。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P16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5:20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今後は起業経験を活かして、新しい挑戦ができることを楽しみにしています。一緒に挑戦できる方いればお声がけください！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5:25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最後に、本日は素晴らしい発表が続きます。ぜひ楽しんで、応援して、パワーを感じていってみてください！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b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P17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5:30 </a:t>
            </a:r>
            <a:r>
              <a:rPr lang="ja-JP" altLang="e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おめでとうをもっとカジュアルに」推しおめでした。ご清聴ありがとうございました！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0:15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早速ですが、今日、会場に来る途中、こんな広告見かけませんでしたか？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0:25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こちら、応援広告、おめでとう広告、なんていうのですが、、実は、</a:t>
            </a: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ファン</a:t>
            </a: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が自発的に</a:t>
            </a: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お金を出し合って、推しのためにやっているものになります。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0:35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この応援文化を基軸に</a:t>
            </a: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応援が溢れるポジティブな世界</a:t>
            </a: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を目指して作ったのが推しおめです。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b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P3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0:45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少しはじめに、自己紹介させてください。直近では人材系の会社を起業したり、わりとハードに仕事をしてきました。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0:55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そんな私ですが、実は病んでしまって、何もやれなくなった時期もあったんです。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b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P4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1:05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そんなときに、妻が誘ってくれたのが、アイドルライブでした。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1:20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いってみると、</a:t>
            </a: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年近く粘ってやっと芽が出てきたり、歌が苦手だった子が努力してサビを任されるようになったり、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1:35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「自分たちの頑張る姿を見せて元気を与えてくれる」その様子に、ただ応援されるだけでない双方向のつながりを感じました。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P5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1:45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そんな彼女たちを応援したいと思い、見つけたのがおめでとう広告です。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P6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1:55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実際に、経験者にヒヤリングしたところ、「アイドル続けるのは大変。だからこそ、ファンが自発的にしてくれるおめでとう広告には意味がある。」、そんなことをいっていました。</a:t>
            </a:r>
          </a:p>
          <a:p>
            <a:b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2:10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ただ、実際にやるには課題があることも知りました。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P7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2:15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具体的には、３つです。</a:t>
            </a:r>
          </a:p>
          <a:p>
            <a:b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2:20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まず、やり方がわかりにくい。事務所に許可を得るなど、実はやること多いんです。</a:t>
            </a:r>
          </a:p>
          <a:p>
            <a:b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2:30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次に、お金が高い。１箇所出すのに </a:t>
            </a: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万円近くかかり、一人では厳しいです。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2:40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経験者の話では、会場で手渡しでお金のやりとりしているところも多く、とてもアナログです。</a:t>
            </a:r>
          </a:p>
          <a:p>
            <a:b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2:50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三つ目は、一緒に祝う仲間が集まらない。 今だと 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で呼びかけることが多く、新規集客もリピーターも属人的になっています。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b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P8</a:t>
            </a:r>
          </a:p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3:00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それらを解決するのが推しおめです。</a:t>
            </a:r>
          </a:p>
          <a:p>
            <a:b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3:05 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を見ながら説明していきましょう。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P9</a:t>
            </a:r>
            <a:r>
              <a:rPr lang="ja-JP" altLang="e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  <a:r>
              <a:rPr lang="ja-JP" altLang="en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秒）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3:10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まず、初心者にもわかりやすい企画サポート機能。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3:15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オリジナルのテンプレートシステムによって、推しの名前や日程、目標金額などを入れるだけで、企画書作成が簡単にできます。</a:t>
            </a:r>
          </a:p>
          <a:p>
            <a:r>
              <a:rPr lang="en-US" altLang="ja-JP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3:25 </a:t>
            </a:r>
            <a: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さらにその情報をもとに事務所許諾のサポートなども提供し、初心者でも安心して企画できるようにしています。</a:t>
            </a:r>
          </a:p>
          <a:p>
            <a:br>
              <a:rPr lang="ja-JP" altLang="en-US" sz="1200" b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ja-JP" altLang="en-US" sz="1200" b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30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31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60.sv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29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3967" y="3215931"/>
            <a:ext cx="15700066" cy="278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41"/>
              </a:lnSpc>
            </a:pPr>
            <a:r>
              <a:rPr lang="en-US" sz="16243" b="1">
                <a:solidFill>
                  <a:srgbClr val="1A1A1A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推しおめ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4944446" cy="1267807"/>
          </a:xfrm>
          <a:custGeom>
            <a:avLst/>
            <a:gdLst/>
            <a:ahLst/>
            <a:cxnLst/>
            <a:rect l="l" t="t" r="r" b="b"/>
            <a:pathLst>
              <a:path w="4944446" h="1267807">
                <a:moveTo>
                  <a:pt x="0" y="0"/>
                </a:moveTo>
                <a:lnTo>
                  <a:pt x="4944446" y="0"/>
                </a:lnTo>
                <a:lnTo>
                  <a:pt x="4944446" y="1267807"/>
                </a:lnTo>
                <a:lnTo>
                  <a:pt x="0" y="1267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15154396" y="-2908339"/>
            <a:ext cx="5816677" cy="5816677"/>
          </a:xfrm>
          <a:custGeom>
            <a:avLst/>
            <a:gdLst/>
            <a:ahLst/>
            <a:cxnLst/>
            <a:rect l="l" t="t" r="r" b="b"/>
            <a:pathLst>
              <a:path w="5816677" h="5816677">
                <a:moveTo>
                  <a:pt x="0" y="0"/>
                </a:moveTo>
                <a:lnTo>
                  <a:pt x="5816678" y="0"/>
                </a:lnTo>
                <a:lnTo>
                  <a:pt x="5816678" y="5816678"/>
                </a:lnTo>
                <a:lnTo>
                  <a:pt x="0" y="581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-2110104" y="7983310"/>
            <a:ext cx="4607380" cy="4607380"/>
          </a:xfrm>
          <a:custGeom>
            <a:avLst/>
            <a:gdLst/>
            <a:ahLst/>
            <a:cxnLst/>
            <a:rect l="l" t="t" r="r" b="b"/>
            <a:pathLst>
              <a:path w="4607380" h="4607380">
                <a:moveTo>
                  <a:pt x="0" y="0"/>
                </a:moveTo>
                <a:lnTo>
                  <a:pt x="4607380" y="0"/>
                </a:lnTo>
                <a:lnTo>
                  <a:pt x="4607380" y="4607380"/>
                </a:lnTo>
                <a:lnTo>
                  <a:pt x="0" y="46073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6124435"/>
            <a:ext cx="1623060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pc="1209">
                <a:solidFill>
                  <a:srgbClr val="BE5DD7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おめでとうをもっとカジュアルに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4697" y="209559"/>
            <a:ext cx="17158605" cy="10381247"/>
            <a:chOff x="0" y="0"/>
            <a:chExt cx="4289390" cy="2595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391" cy="2595154"/>
            </a:xfrm>
            <a:custGeom>
              <a:avLst/>
              <a:gdLst/>
              <a:ahLst/>
              <a:cxnLst/>
              <a:rect l="l" t="t" r="r" b="b"/>
              <a:pathLst>
                <a:path w="4289391" h="2595154">
                  <a:moveTo>
                    <a:pt x="23011" y="0"/>
                  </a:moveTo>
                  <a:lnTo>
                    <a:pt x="4266380" y="0"/>
                  </a:lnTo>
                  <a:cubicBezTo>
                    <a:pt x="4279088" y="0"/>
                    <a:pt x="4289391" y="10302"/>
                    <a:pt x="4289391" y="23011"/>
                  </a:cubicBezTo>
                  <a:lnTo>
                    <a:pt x="4289391" y="2572143"/>
                  </a:lnTo>
                  <a:cubicBezTo>
                    <a:pt x="4289391" y="2584852"/>
                    <a:pt x="4279088" y="2595154"/>
                    <a:pt x="4266380" y="2595154"/>
                  </a:cubicBezTo>
                  <a:lnTo>
                    <a:pt x="23011" y="2595154"/>
                  </a:lnTo>
                  <a:cubicBezTo>
                    <a:pt x="10302" y="2595154"/>
                    <a:pt x="0" y="2584852"/>
                    <a:pt x="0" y="2572143"/>
                  </a:cubicBezTo>
                  <a:lnTo>
                    <a:pt x="0" y="23011"/>
                  </a:lnTo>
                  <a:cubicBezTo>
                    <a:pt x="0" y="10302"/>
                    <a:pt x="10302" y="0"/>
                    <a:pt x="23011" y="0"/>
                  </a:cubicBezTo>
                  <a:close/>
                </a:path>
              </a:pathLst>
            </a:custGeom>
            <a:solidFill>
              <a:srgbClr val="F3F4F5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89390" cy="2642779"/>
            </a:xfrm>
            <a:prstGeom prst="rect">
              <a:avLst/>
            </a:prstGeom>
          </p:spPr>
          <p:txBody>
            <a:bodyPr lIns="31016" tIns="31016" rIns="31016" bIns="3101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70964"/>
            <a:ext cx="13558051" cy="1315472"/>
            <a:chOff x="0" y="0"/>
            <a:chExt cx="18077401" cy="1753963"/>
          </a:xfrm>
        </p:grpSpPr>
        <p:grpSp>
          <p:nvGrpSpPr>
            <p:cNvPr id="6" name="Group 6"/>
            <p:cNvGrpSpPr/>
            <p:nvPr/>
          </p:nvGrpSpPr>
          <p:grpSpPr>
            <a:xfrm>
              <a:off x="874702" y="98724"/>
              <a:ext cx="17202699" cy="1556515"/>
              <a:chOff x="0" y="0"/>
              <a:chExt cx="4973731" cy="4500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73731" cy="450027"/>
              </a:xfrm>
              <a:custGeom>
                <a:avLst/>
                <a:gdLst/>
                <a:ahLst/>
                <a:cxnLst/>
                <a:rect l="l" t="t" r="r" b="b"/>
                <a:pathLst>
                  <a:path w="4973731" h="450027">
                    <a:moveTo>
                      <a:pt x="30603" y="0"/>
                    </a:moveTo>
                    <a:lnTo>
                      <a:pt x="4943129" y="0"/>
                    </a:lnTo>
                    <a:cubicBezTo>
                      <a:pt x="4960030" y="0"/>
                      <a:pt x="4973731" y="13701"/>
                      <a:pt x="4973731" y="30603"/>
                    </a:cubicBezTo>
                    <a:lnTo>
                      <a:pt x="4973731" y="419425"/>
                    </a:lnTo>
                    <a:cubicBezTo>
                      <a:pt x="4973731" y="436326"/>
                      <a:pt x="4960030" y="450027"/>
                      <a:pt x="4943129" y="450027"/>
                    </a:cubicBezTo>
                    <a:lnTo>
                      <a:pt x="30603" y="450027"/>
                    </a:lnTo>
                    <a:cubicBezTo>
                      <a:pt x="13701" y="450027"/>
                      <a:pt x="0" y="436326"/>
                      <a:pt x="0" y="419425"/>
                    </a:cubicBezTo>
                    <a:lnTo>
                      <a:pt x="0" y="30603"/>
                    </a:lnTo>
                    <a:cubicBezTo>
                      <a:pt x="0" y="13701"/>
                      <a:pt x="13701" y="0"/>
                      <a:pt x="3060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973731" cy="488127"/>
              </a:xfrm>
              <a:prstGeom prst="rect">
                <a:avLst/>
              </a:prstGeom>
            </p:spPr>
            <p:txBody>
              <a:bodyPr lIns="39601" tIns="39601" rIns="39601" bIns="39601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1749404" cy="1753963"/>
              <a:chOff x="0" y="0"/>
              <a:chExt cx="511882" cy="51321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11882" cy="513216"/>
              </a:xfrm>
              <a:custGeom>
                <a:avLst/>
                <a:gdLst/>
                <a:ahLst/>
                <a:cxnLst/>
                <a:rect l="l" t="t" r="r" b="b"/>
                <a:pathLst>
                  <a:path w="511882" h="513216">
                    <a:moveTo>
                      <a:pt x="255941" y="0"/>
                    </a:moveTo>
                    <a:lnTo>
                      <a:pt x="255941" y="0"/>
                    </a:lnTo>
                    <a:cubicBezTo>
                      <a:pt x="397293" y="0"/>
                      <a:pt x="511882" y="114589"/>
                      <a:pt x="511882" y="255941"/>
                    </a:cubicBezTo>
                    <a:lnTo>
                      <a:pt x="511882" y="257275"/>
                    </a:lnTo>
                    <a:cubicBezTo>
                      <a:pt x="511882" y="325155"/>
                      <a:pt x="484917" y="390254"/>
                      <a:pt x="436919" y="438253"/>
                    </a:cubicBezTo>
                    <a:cubicBezTo>
                      <a:pt x="388920" y="486251"/>
                      <a:pt x="323821" y="513216"/>
                      <a:pt x="255941" y="513216"/>
                    </a:cubicBezTo>
                    <a:lnTo>
                      <a:pt x="255941" y="513216"/>
                    </a:lnTo>
                    <a:cubicBezTo>
                      <a:pt x="114589" y="513216"/>
                      <a:pt x="0" y="398627"/>
                      <a:pt x="0" y="257275"/>
                    </a:cubicBezTo>
                    <a:lnTo>
                      <a:pt x="0" y="255941"/>
                    </a:lnTo>
                    <a:cubicBezTo>
                      <a:pt x="0" y="188061"/>
                      <a:pt x="26965" y="122962"/>
                      <a:pt x="74963" y="74963"/>
                    </a:cubicBezTo>
                    <a:cubicBezTo>
                      <a:pt x="122962" y="26965"/>
                      <a:pt x="188061" y="0"/>
                      <a:pt x="25594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11882" cy="551316"/>
              </a:xfrm>
              <a:prstGeom prst="rect">
                <a:avLst/>
              </a:prstGeom>
            </p:spPr>
            <p:txBody>
              <a:bodyPr lIns="39601" tIns="39601" rIns="39601" bIns="39601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75601" y="434903"/>
              <a:ext cx="1171876" cy="85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4200" b="1">
                  <a:solidFill>
                    <a:srgbClr val="F5F5F5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02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296569" y="393727"/>
              <a:ext cx="15111136" cy="924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 b="1">
                  <a:solidFill>
                    <a:srgbClr val="1A1A1A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少額から参加できるクラウドファンディング！ </a:t>
              </a:r>
            </a:p>
          </p:txBody>
        </p: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40"/>
                </p14:media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28700" y="1779470"/>
            <a:ext cx="16230600" cy="8507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4697" y="209559"/>
            <a:ext cx="17158605" cy="10381247"/>
            <a:chOff x="0" y="0"/>
            <a:chExt cx="4289390" cy="2595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391" cy="2595154"/>
            </a:xfrm>
            <a:custGeom>
              <a:avLst/>
              <a:gdLst/>
              <a:ahLst/>
              <a:cxnLst/>
              <a:rect l="l" t="t" r="r" b="b"/>
              <a:pathLst>
                <a:path w="4289391" h="2595154">
                  <a:moveTo>
                    <a:pt x="23011" y="0"/>
                  </a:moveTo>
                  <a:lnTo>
                    <a:pt x="4266380" y="0"/>
                  </a:lnTo>
                  <a:cubicBezTo>
                    <a:pt x="4279088" y="0"/>
                    <a:pt x="4289391" y="10302"/>
                    <a:pt x="4289391" y="23011"/>
                  </a:cubicBezTo>
                  <a:lnTo>
                    <a:pt x="4289391" y="2572143"/>
                  </a:lnTo>
                  <a:cubicBezTo>
                    <a:pt x="4289391" y="2584852"/>
                    <a:pt x="4279088" y="2595154"/>
                    <a:pt x="4266380" y="2595154"/>
                  </a:cubicBezTo>
                  <a:lnTo>
                    <a:pt x="23011" y="2595154"/>
                  </a:lnTo>
                  <a:cubicBezTo>
                    <a:pt x="10302" y="2595154"/>
                    <a:pt x="0" y="2584852"/>
                    <a:pt x="0" y="2572143"/>
                  </a:cubicBezTo>
                  <a:lnTo>
                    <a:pt x="0" y="23011"/>
                  </a:lnTo>
                  <a:cubicBezTo>
                    <a:pt x="0" y="10302"/>
                    <a:pt x="10302" y="0"/>
                    <a:pt x="23011" y="0"/>
                  </a:cubicBezTo>
                  <a:close/>
                </a:path>
              </a:pathLst>
            </a:custGeom>
            <a:solidFill>
              <a:srgbClr val="F3F4F5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89390" cy="2642779"/>
            </a:xfrm>
            <a:prstGeom prst="rect">
              <a:avLst/>
            </a:prstGeom>
          </p:spPr>
          <p:txBody>
            <a:bodyPr lIns="31016" tIns="31016" rIns="31016" bIns="3101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70964"/>
            <a:ext cx="13558051" cy="1315472"/>
            <a:chOff x="0" y="0"/>
            <a:chExt cx="18077401" cy="1753963"/>
          </a:xfrm>
        </p:grpSpPr>
        <p:grpSp>
          <p:nvGrpSpPr>
            <p:cNvPr id="6" name="Group 6"/>
            <p:cNvGrpSpPr/>
            <p:nvPr/>
          </p:nvGrpSpPr>
          <p:grpSpPr>
            <a:xfrm>
              <a:off x="874702" y="98724"/>
              <a:ext cx="17202699" cy="1556515"/>
              <a:chOff x="0" y="0"/>
              <a:chExt cx="4973731" cy="4500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73731" cy="450027"/>
              </a:xfrm>
              <a:custGeom>
                <a:avLst/>
                <a:gdLst/>
                <a:ahLst/>
                <a:cxnLst/>
                <a:rect l="l" t="t" r="r" b="b"/>
                <a:pathLst>
                  <a:path w="4973731" h="450027">
                    <a:moveTo>
                      <a:pt x="30603" y="0"/>
                    </a:moveTo>
                    <a:lnTo>
                      <a:pt x="4943129" y="0"/>
                    </a:lnTo>
                    <a:cubicBezTo>
                      <a:pt x="4960030" y="0"/>
                      <a:pt x="4973731" y="13701"/>
                      <a:pt x="4973731" y="30603"/>
                    </a:cubicBezTo>
                    <a:lnTo>
                      <a:pt x="4973731" y="419425"/>
                    </a:lnTo>
                    <a:cubicBezTo>
                      <a:pt x="4973731" y="436326"/>
                      <a:pt x="4960030" y="450027"/>
                      <a:pt x="4943129" y="450027"/>
                    </a:cubicBezTo>
                    <a:lnTo>
                      <a:pt x="30603" y="450027"/>
                    </a:lnTo>
                    <a:cubicBezTo>
                      <a:pt x="13701" y="450027"/>
                      <a:pt x="0" y="436326"/>
                      <a:pt x="0" y="419425"/>
                    </a:cubicBezTo>
                    <a:lnTo>
                      <a:pt x="0" y="30603"/>
                    </a:lnTo>
                    <a:cubicBezTo>
                      <a:pt x="0" y="13701"/>
                      <a:pt x="13701" y="0"/>
                      <a:pt x="3060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4973731" cy="488127"/>
              </a:xfrm>
              <a:prstGeom prst="rect">
                <a:avLst/>
              </a:prstGeom>
            </p:spPr>
            <p:txBody>
              <a:bodyPr lIns="39601" tIns="39601" rIns="39601" bIns="39601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1749404" cy="1753963"/>
              <a:chOff x="0" y="0"/>
              <a:chExt cx="511882" cy="51321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11882" cy="513216"/>
              </a:xfrm>
              <a:custGeom>
                <a:avLst/>
                <a:gdLst/>
                <a:ahLst/>
                <a:cxnLst/>
                <a:rect l="l" t="t" r="r" b="b"/>
                <a:pathLst>
                  <a:path w="511882" h="513216">
                    <a:moveTo>
                      <a:pt x="255941" y="0"/>
                    </a:moveTo>
                    <a:lnTo>
                      <a:pt x="255941" y="0"/>
                    </a:lnTo>
                    <a:cubicBezTo>
                      <a:pt x="397293" y="0"/>
                      <a:pt x="511882" y="114589"/>
                      <a:pt x="511882" y="255941"/>
                    </a:cubicBezTo>
                    <a:lnTo>
                      <a:pt x="511882" y="257275"/>
                    </a:lnTo>
                    <a:cubicBezTo>
                      <a:pt x="511882" y="325155"/>
                      <a:pt x="484917" y="390254"/>
                      <a:pt x="436919" y="438253"/>
                    </a:cubicBezTo>
                    <a:cubicBezTo>
                      <a:pt x="388920" y="486251"/>
                      <a:pt x="323821" y="513216"/>
                      <a:pt x="255941" y="513216"/>
                    </a:cubicBezTo>
                    <a:lnTo>
                      <a:pt x="255941" y="513216"/>
                    </a:lnTo>
                    <a:cubicBezTo>
                      <a:pt x="114589" y="513216"/>
                      <a:pt x="0" y="398627"/>
                      <a:pt x="0" y="257275"/>
                    </a:cubicBezTo>
                    <a:lnTo>
                      <a:pt x="0" y="255941"/>
                    </a:lnTo>
                    <a:cubicBezTo>
                      <a:pt x="0" y="188061"/>
                      <a:pt x="26965" y="122962"/>
                      <a:pt x="74963" y="74963"/>
                    </a:cubicBezTo>
                    <a:cubicBezTo>
                      <a:pt x="122962" y="26965"/>
                      <a:pt x="188061" y="0"/>
                      <a:pt x="25594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11882" cy="551316"/>
              </a:xfrm>
              <a:prstGeom prst="rect">
                <a:avLst/>
              </a:prstGeom>
            </p:spPr>
            <p:txBody>
              <a:bodyPr lIns="39601" tIns="39601" rIns="39601" bIns="39601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75601" y="434903"/>
              <a:ext cx="1171876" cy="85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4200" b="1">
                  <a:solidFill>
                    <a:srgbClr val="F5F5F5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03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296569" y="393727"/>
              <a:ext cx="15111136" cy="924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 b="1">
                  <a:solidFill>
                    <a:srgbClr val="1A1A1A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推しタグ機能で新規とリピーターの集客支援</a:t>
              </a:r>
            </a:p>
          </p:txBody>
        </p: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33.334"/>
                </p14:media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1028700" y="1779470"/>
            <a:ext cx="16230600" cy="8507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732" y="3554957"/>
            <a:ext cx="5388179" cy="5752769"/>
            <a:chOff x="0" y="0"/>
            <a:chExt cx="1573421" cy="16798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3421" cy="1679886"/>
            </a:xfrm>
            <a:custGeom>
              <a:avLst/>
              <a:gdLst/>
              <a:ahLst/>
              <a:cxnLst/>
              <a:rect l="l" t="t" r="r" b="b"/>
              <a:pathLst>
                <a:path w="1573421" h="1679886">
                  <a:moveTo>
                    <a:pt x="73279" y="0"/>
                  </a:moveTo>
                  <a:lnTo>
                    <a:pt x="1500143" y="0"/>
                  </a:lnTo>
                  <a:cubicBezTo>
                    <a:pt x="1519577" y="0"/>
                    <a:pt x="1538216" y="7720"/>
                    <a:pt x="1551958" y="21463"/>
                  </a:cubicBezTo>
                  <a:cubicBezTo>
                    <a:pt x="1565701" y="35205"/>
                    <a:pt x="1573421" y="53844"/>
                    <a:pt x="1573421" y="73279"/>
                  </a:cubicBezTo>
                  <a:lnTo>
                    <a:pt x="1573421" y="1606608"/>
                  </a:lnTo>
                  <a:cubicBezTo>
                    <a:pt x="1573421" y="1647078"/>
                    <a:pt x="1540613" y="1679886"/>
                    <a:pt x="1500143" y="1679886"/>
                  </a:cubicBezTo>
                  <a:lnTo>
                    <a:pt x="73279" y="1679886"/>
                  </a:lnTo>
                  <a:cubicBezTo>
                    <a:pt x="32808" y="1679886"/>
                    <a:pt x="0" y="1647078"/>
                    <a:pt x="0" y="1606608"/>
                  </a:cubicBezTo>
                  <a:lnTo>
                    <a:pt x="0" y="73279"/>
                  </a:lnTo>
                  <a:cubicBezTo>
                    <a:pt x="0" y="32808"/>
                    <a:pt x="32808" y="0"/>
                    <a:pt x="732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73421" cy="1727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50698" y="3554957"/>
            <a:ext cx="5388179" cy="5752769"/>
            <a:chOff x="0" y="0"/>
            <a:chExt cx="1573421" cy="16798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3421" cy="1679886"/>
            </a:xfrm>
            <a:custGeom>
              <a:avLst/>
              <a:gdLst/>
              <a:ahLst/>
              <a:cxnLst/>
              <a:rect l="l" t="t" r="r" b="b"/>
              <a:pathLst>
                <a:path w="1573421" h="1679886">
                  <a:moveTo>
                    <a:pt x="73279" y="0"/>
                  </a:moveTo>
                  <a:lnTo>
                    <a:pt x="1500143" y="0"/>
                  </a:lnTo>
                  <a:cubicBezTo>
                    <a:pt x="1519577" y="0"/>
                    <a:pt x="1538216" y="7720"/>
                    <a:pt x="1551958" y="21463"/>
                  </a:cubicBezTo>
                  <a:cubicBezTo>
                    <a:pt x="1565701" y="35205"/>
                    <a:pt x="1573421" y="53844"/>
                    <a:pt x="1573421" y="73279"/>
                  </a:cubicBezTo>
                  <a:lnTo>
                    <a:pt x="1573421" y="1606608"/>
                  </a:lnTo>
                  <a:cubicBezTo>
                    <a:pt x="1573421" y="1647078"/>
                    <a:pt x="1540613" y="1679886"/>
                    <a:pt x="1500143" y="1679886"/>
                  </a:cubicBezTo>
                  <a:lnTo>
                    <a:pt x="73279" y="1679886"/>
                  </a:lnTo>
                  <a:cubicBezTo>
                    <a:pt x="32808" y="1679886"/>
                    <a:pt x="0" y="1647078"/>
                    <a:pt x="0" y="1606608"/>
                  </a:cubicBezTo>
                  <a:lnTo>
                    <a:pt x="0" y="73279"/>
                  </a:lnTo>
                  <a:cubicBezTo>
                    <a:pt x="0" y="32808"/>
                    <a:pt x="32808" y="0"/>
                    <a:pt x="732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73421" cy="1727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85852" y="3554957"/>
            <a:ext cx="5388179" cy="5752769"/>
            <a:chOff x="0" y="0"/>
            <a:chExt cx="1573421" cy="16798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73421" cy="1679886"/>
            </a:xfrm>
            <a:custGeom>
              <a:avLst/>
              <a:gdLst/>
              <a:ahLst/>
              <a:cxnLst/>
              <a:rect l="l" t="t" r="r" b="b"/>
              <a:pathLst>
                <a:path w="1573421" h="1679886">
                  <a:moveTo>
                    <a:pt x="73279" y="0"/>
                  </a:moveTo>
                  <a:lnTo>
                    <a:pt x="1500143" y="0"/>
                  </a:lnTo>
                  <a:cubicBezTo>
                    <a:pt x="1519577" y="0"/>
                    <a:pt x="1538216" y="7720"/>
                    <a:pt x="1551958" y="21463"/>
                  </a:cubicBezTo>
                  <a:cubicBezTo>
                    <a:pt x="1565701" y="35205"/>
                    <a:pt x="1573421" y="53844"/>
                    <a:pt x="1573421" y="73279"/>
                  </a:cubicBezTo>
                  <a:lnTo>
                    <a:pt x="1573421" y="1606608"/>
                  </a:lnTo>
                  <a:cubicBezTo>
                    <a:pt x="1573421" y="1647078"/>
                    <a:pt x="1540613" y="1679886"/>
                    <a:pt x="1500143" y="1679886"/>
                  </a:cubicBezTo>
                  <a:lnTo>
                    <a:pt x="73279" y="1679886"/>
                  </a:lnTo>
                  <a:cubicBezTo>
                    <a:pt x="32808" y="1679886"/>
                    <a:pt x="0" y="1647078"/>
                    <a:pt x="0" y="1606608"/>
                  </a:cubicBezTo>
                  <a:lnTo>
                    <a:pt x="0" y="73279"/>
                  </a:lnTo>
                  <a:cubicBezTo>
                    <a:pt x="0" y="32808"/>
                    <a:pt x="32808" y="0"/>
                    <a:pt x="732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73421" cy="1727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65016" y="2705909"/>
            <a:ext cx="1887611" cy="1698095"/>
            <a:chOff x="0" y="0"/>
            <a:chExt cx="450613" cy="4053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0613" cy="405371"/>
            </a:xfrm>
            <a:custGeom>
              <a:avLst/>
              <a:gdLst/>
              <a:ahLst/>
              <a:cxnLst/>
              <a:rect l="l" t="t" r="r" b="b"/>
              <a:pathLst>
                <a:path w="450613" h="405371">
                  <a:moveTo>
                    <a:pt x="202686" y="0"/>
                  </a:moveTo>
                  <a:lnTo>
                    <a:pt x="247927" y="0"/>
                  </a:lnTo>
                  <a:cubicBezTo>
                    <a:pt x="301683" y="0"/>
                    <a:pt x="353236" y="21354"/>
                    <a:pt x="391247" y="59365"/>
                  </a:cubicBezTo>
                  <a:cubicBezTo>
                    <a:pt x="429258" y="97376"/>
                    <a:pt x="450613" y="148930"/>
                    <a:pt x="450613" y="202686"/>
                  </a:cubicBezTo>
                  <a:lnTo>
                    <a:pt x="450613" y="202686"/>
                  </a:lnTo>
                  <a:cubicBezTo>
                    <a:pt x="450613" y="314626"/>
                    <a:pt x="359867" y="405371"/>
                    <a:pt x="247927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50613" cy="452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00982" y="2705909"/>
            <a:ext cx="1887611" cy="1698095"/>
            <a:chOff x="0" y="0"/>
            <a:chExt cx="450613" cy="4053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0613" cy="405371"/>
            </a:xfrm>
            <a:custGeom>
              <a:avLst/>
              <a:gdLst/>
              <a:ahLst/>
              <a:cxnLst/>
              <a:rect l="l" t="t" r="r" b="b"/>
              <a:pathLst>
                <a:path w="450613" h="405371">
                  <a:moveTo>
                    <a:pt x="202686" y="0"/>
                  </a:moveTo>
                  <a:lnTo>
                    <a:pt x="247927" y="0"/>
                  </a:lnTo>
                  <a:cubicBezTo>
                    <a:pt x="301683" y="0"/>
                    <a:pt x="353236" y="21354"/>
                    <a:pt x="391247" y="59365"/>
                  </a:cubicBezTo>
                  <a:cubicBezTo>
                    <a:pt x="429258" y="97376"/>
                    <a:pt x="450613" y="148930"/>
                    <a:pt x="450613" y="202686"/>
                  </a:cubicBezTo>
                  <a:lnTo>
                    <a:pt x="450613" y="202686"/>
                  </a:lnTo>
                  <a:cubicBezTo>
                    <a:pt x="450613" y="314626"/>
                    <a:pt x="359867" y="405371"/>
                    <a:pt x="247927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50613" cy="452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6136" y="2705909"/>
            <a:ext cx="1887611" cy="1698095"/>
            <a:chOff x="0" y="0"/>
            <a:chExt cx="450613" cy="40537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0613" cy="405371"/>
            </a:xfrm>
            <a:custGeom>
              <a:avLst/>
              <a:gdLst/>
              <a:ahLst/>
              <a:cxnLst/>
              <a:rect l="l" t="t" r="r" b="b"/>
              <a:pathLst>
                <a:path w="450613" h="405371">
                  <a:moveTo>
                    <a:pt x="202686" y="0"/>
                  </a:moveTo>
                  <a:lnTo>
                    <a:pt x="247927" y="0"/>
                  </a:lnTo>
                  <a:cubicBezTo>
                    <a:pt x="301683" y="0"/>
                    <a:pt x="353236" y="21354"/>
                    <a:pt x="391247" y="59365"/>
                  </a:cubicBezTo>
                  <a:cubicBezTo>
                    <a:pt x="429258" y="97376"/>
                    <a:pt x="450613" y="148930"/>
                    <a:pt x="450613" y="202686"/>
                  </a:cubicBezTo>
                  <a:lnTo>
                    <a:pt x="450613" y="202686"/>
                  </a:lnTo>
                  <a:cubicBezTo>
                    <a:pt x="450613" y="314626"/>
                    <a:pt x="359867" y="405371"/>
                    <a:pt x="247927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50613" cy="452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379226" y="5397561"/>
            <a:ext cx="3659190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企画作成</a:t>
            </a:r>
          </a:p>
          <a:p>
            <a:pPr marL="0" lvl="0" indent="0"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サポート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52584" y="5397561"/>
            <a:ext cx="4982832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クラウド</a:t>
            </a:r>
          </a:p>
          <a:p>
            <a:pPr marL="0" lvl="0" indent="0"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ファンディング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934781" y="5397561"/>
            <a:ext cx="4290321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推しタグ機能で集客支援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37260" y="3172664"/>
            <a:ext cx="1543123" cy="7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60"/>
              </a:lnSpc>
            </a:pPr>
            <a:r>
              <a:rPr lang="en-US" sz="5050" b="1">
                <a:solidFill>
                  <a:srgbClr val="F5F5F5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72820" y="3172664"/>
            <a:ext cx="1543123" cy="7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60"/>
              </a:lnSpc>
            </a:pPr>
            <a:r>
              <a:rPr lang="en-US" sz="5050" b="1">
                <a:solidFill>
                  <a:srgbClr val="F5F5F5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08381" y="3172664"/>
            <a:ext cx="1543123" cy="7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60"/>
              </a:lnSpc>
            </a:pPr>
            <a:r>
              <a:rPr lang="en-US" sz="5050" b="1">
                <a:solidFill>
                  <a:srgbClr val="F5F5F5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9247" y="997455"/>
            <a:ext cx="6508321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</a:pPr>
            <a:r>
              <a:rPr lang="en-US" sz="6400" b="1">
                <a:solidFill>
                  <a:srgbClr val="FFFFFF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3つの解決策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8606775" y="335162"/>
            <a:ext cx="8580642" cy="2049121"/>
            <a:chOff x="0" y="0"/>
            <a:chExt cx="11440856" cy="2732161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11440856" cy="2732161"/>
              <a:chOff x="0" y="0"/>
              <a:chExt cx="2401264" cy="57344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2401264" cy="573440"/>
              </a:xfrm>
              <a:custGeom>
                <a:avLst/>
                <a:gdLst/>
                <a:ahLst/>
                <a:cxnLst/>
                <a:rect l="l" t="t" r="r" b="b"/>
                <a:pathLst>
                  <a:path w="2401264" h="573440">
                    <a:moveTo>
                      <a:pt x="46015" y="0"/>
                    </a:moveTo>
                    <a:lnTo>
                      <a:pt x="2355249" y="0"/>
                    </a:lnTo>
                    <a:cubicBezTo>
                      <a:pt x="2380663" y="0"/>
                      <a:pt x="2401264" y="20602"/>
                      <a:pt x="2401264" y="46015"/>
                    </a:cubicBezTo>
                    <a:lnTo>
                      <a:pt x="2401264" y="527425"/>
                    </a:lnTo>
                    <a:cubicBezTo>
                      <a:pt x="2401264" y="552838"/>
                      <a:pt x="2380663" y="573440"/>
                      <a:pt x="2355249" y="573440"/>
                    </a:cubicBezTo>
                    <a:lnTo>
                      <a:pt x="46015" y="573440"/>
                    </a:lnTo>
                    <a:cubicBezTo>
                      <a:pt x="33811" y="573440"/>
                      <a:pt x="22107" y="568592"/>
                      <a:pt x="13477" y="559962"/>
                    </a:cubicBezTo>
                    <a:cubicBezTo>
                      <a:pt x="4848" y="551333"/>
                      <a:pt x="0" y="539629"/>
                      <a:pt x="0" y="527425"/>
                    </a:cubicBezTo>
                    <a:lnTo>
                      <a:pt x="0" y="46015"/>
                    </a:lnTo>
                    <a:cubicBezTo>
                      <a:pt x="0" y="33811"/>
                      <a:pt x="4848" y="22107"/>
                      <a:pt x="13477" y="13477"/>
                    </a:cubicBezTo>
                    <a:cubicBezTo>
                      <a:pt x="22107" y="4848"/>
                      <a:pt x="33811" y="0"/>
                      <a:pt x="460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BAC3D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0" y="-38100"/>
                <a:ext cx="2401264" cy="61154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670779" y="830432"/>
              <a:ext cx="10199791" cy="14742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000"/>
                </a:lnSpc>
              </a:pPr>
              <a:r>
                <a:rPr lang="en-US" sz="8000" b="1" dirty="0">
                  <a:solidFill>
                    <a:srgbClr val="000000"/>
                  </a:solidFill>
                  <a:latin typeface="Noto Sans JP Heavy"/>
                  <a:ea typeface="Noto Sans JP Heavy"/>
                  <a:cs typeface="Noto Sans JP Heavy"/>
                  <a:sym typeface="Noto Sans JP Heavy"/>
                </a:rPr>
                <a:t>=</a:t>
              </a:r>
              <a:r>
                <a:rPr lang="en-US" sz="8000" b="1" dirty="0">
                  <a:solidFill>
                    <a:srgbClr val="FF3D3A"/>
                  </a:solidFill>
                  <a:latin typeface="Noto Sans JP Heavy"/>
                  <a:ea typeface="Noto Sans JP Heavy"/>
                  <a:cs typeface="Noto Sans JP Heavy"/>
                  <a:sym typeface="Noto Sans JP Heavy"/>
                </a:rPr>
                <a:t>  </a:t>
              </a:r>
              <a:r>
                <a:rPr lang="en-US" sz="8000" b="1" dirty="0" err="1">
                  <a:solidFill>
                    <a:srgbClr val="F13FA5"/>
                  </a:solidFill>
                  <a:latin typeface="Noto Sans JP Heavy"/>
                  <a:ea typeface="Noto Sans JP Heavy"/>
                  <a:cs typeface="Noto Sans JP Heavy"/>
                  <a:sym typeface="Noto Sans JP Heavy"/>
                </a:rPr>
                <a:t>安心</a:t>
              </a:r>
              <a:r>
                <a:rPr lang="en-US" sz="8000" b="1" dirty="0">
                  <a:solidFill>
                    <a:srgbClr val="000000"/>
                  </a:solidFill>
                  <a:latin typeface="Noto Sans JP Heavy"/>
                  <a:ea typeface="Noto Sans JP Heavy"/>
                  <a:cs typeface="Noto Sans JP Heavy"/>
                  <a:sym typeface="Noto Sans JP Heavy"/>
                </a:rPr>
                <a:t>  ＋  </a:t>
              </a:r>
              <a:r>
                <a:rPr lang="en-US" sz="8000" b="1" dirty="0" err="1">
                  <a:solidFill>
                    <a:srgbClr val="BE5DD7"/>
                  </a:solidFill>
                  <a:latin typeface="Noto Sans JP Heavy"/>
                  <a:ea typeface="Noto Sans JP Heavy"/>
                  <a:cs typeface="Noto Sans JP Heavy"/>
                  <a:sym typeface="Noto Sans JP Heavy"/>
                </a:rPr>
                <a:t>快適</a:t>
              </a:r>
              <a:endParaRPr lang="en-US" sz="8000" b="1" dirty="0">
                <a:solidFill>
                  <a:srgbClr val="BE5DD7"/>
                </a:solidFill>
                <a:latin typeface="Noto Sans JP Heavy"/>
                <a:ea typeface="Noto Sans JP Heavy"/>
                <a:cs typeface="Noto Sans JP Heavy"/>
                <a:sym typeface="Noto Sans JP Heavy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94403" y="554825"/>
            <a:ext cx="8901256" cy="9039975"/>
            <a:chOff x="0" y="0"/>
            <a:chExt cx="2252271" cy="228737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252271" cy="2287370"/>
            </a:xfrm>
            <a:custGeom>
              <a:avLst/>
              <a:gdLst/>
              <a:ahLst/>
              <a:cxnLst/>
              <a:rect l="l" t="t" r="r" b="b"/>
              <a:pathLst>
                <a:path w="2252271" h="2287370">
                  <a:moveTo>
                    <a:pt x="44358" y="0"/>
                  </a:moveTo>
                  <a:lnTo>
                    <a:pt x="2207913" y="0"/>
                  </a:lnTo>
                  <a:cubicBezTo>
                    <a:pt x="2219678" y="0"/>
                    <a:pt x="2230960" y="4673"/>
                    <a:pt x="2239279" y="12992"/>
                  </a:cubicBezTo>
                  <a:cubicBezTo>
                    <a:pt x="2247597" y="21311"/>
                    <a:pt x="2252271" y="32593"/>
                    <a:pt x="2252271" y="44358"/>
                  </a:cubicBezTo>
                  <a:lnTo>
                    <a:pt x="2252271" y="2243013"/>
                  </a:lnTo>
                  <a:cubicBezTo>
                    <a:pt x="2252271" y="2267511"/>
                    <a:pt x="2232411" y="2287370"/>
                    <a:pt x="2207913" y="2287370"/>
                  </a:cubicBezTo>
                  <a:lnTo>
                    <a:pt x="44358" y="2287370"/>
                  </a:lnTo>
                  <a:cubicBezTo>
                    <a:pt x="19860" y="2287370"/>
                    <a:pt x="0" y="2267511"/>
                    <a:pt x="0" y="2243013"/>
                  </a:cubicBezTo>
                  <a:lnTo>
                    <a:pt x="0" y="44358"/>
                  </a:lnTo>
                  <a:cubicBezTo>
                    <a:pt x="0" y="19860"/>
                    <a:pt x="19860" y="0"/>
                    <a:pt x="44358" y="0"/>
                  </a:cubicBezTo>
                  <a:close/>
                </a:path>
              </a:pathLst>
            </a:custGeom>
            <a:solidFill>
              <a:srgbClr val="BAC3D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2252271" cy="2334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1224" y="-55552"/>
            <a:ext cx="9747614" cy="10061604"/>
          </a:xfrm>
          <a:prstGeom prst="rect">
            <a:avLst/>
          </a:prstGeom>
        </p:spPr>
      </p:pic>
      <p:graphicFrame>
        <p:nvGraphicFramePr>
          <p:cNvPr id="6" name="Table 6"/>
          <p:cNvGraphicFramePr>
            <a:graphicFrameLocks noGrp="1"/>
          </p:cNvGraphicFramePr>
          <p:nvPr/>
        </p:nvGraphicFramePr>
        <p:xfrm>
          <a:off x="330656" y="3276600"/>
          <a:ext cx="8460398" cy="5981700"/>
        </p:xfrm>
        <a:graphic>
          <a:graphicData uri="http://schemas.openxmlformats.org/drawingml/2006/table">
            <a:tbl>
              <a:tblPr/>
              <a:tblGrid>
                <a:gridCol w="20258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58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584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28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37909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市場/年度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2023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2025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4597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アニメ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2,850億円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3,000億円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u="sng">
                          <a:solidFill>
                            <a:srgbClr val="F13FA5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3,200億円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14597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アイドル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1,500億円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1,650億円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u="sng">
                          <a:solidFill>
                            <a:srgbClr val="F13FA5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1,800億円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4597">
                <a:tc>
                  <a:txBody>
                    <a:bodyPr/>
                    <a:lstStyle/>
                    <a:p>
                      <a:pPr algn="ctr">
                        <a:lnSpc>
                          <a:spcPts val="3640"/>
                        </a:lnSpc>
                        <a:defRPr/>
                      </a:pPr>
                      <a:r>
                        <a:rPr lang="en-US" sz="26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Vtuber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800億円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400" b="1">
                          <a:solidFill>
                            <a:srgbClr val="000000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1,100億円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 b="1" u="sng">
                          <a:solidFill>
                            <a:srgbClr val="F13FA5"/>
                          </a:solidFill>
                          <a:latin typeface="Noto Sans JP Bold"/>
                          <a:ea typeface="Noto Sans JP Bold"/>
                          <a:cs typeface="Noto Sans JP Bold"/>
                          <a:sym typeface="Noto Sans JP Bold"/>
                        </a:rPr>
                        <a:t>1,400億円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BAC3D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Freeform 7"/>
          <p:cNvSpPr/>
          <p:nvPr/>
        </p:nvSpPr>
        <p:spPr>
          <a:xfrm>
            <a:off x="5614121" y="782915"/>
            <a:ext cx="3176933" cy="2235767"/>
          </a:xfrm>
          <a:custGeom>
            <a:avLst/>
            <a:gdLst/>
            <a:ahLst/>
            <a:cxnLst/>
            <a:rect l="l" t="t" r="r" b="b"/>
            <a:pathLst>
              <a:path w="3176933" h="2235767">
                <a:moveTo>
                  <a:pt x="0" y="0"/>
                </a:moveTo>
                <a:lnTo>
                  <a:pt x="3176934" y="0"/>
                </a:lnTo>
                <a:lnTo>
                  <a:pt x="3176934" y="2235767"/>
                </a:lnTo>
                <a:lnTo>
                  <a:pt x="0" y="22357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3878103" y="9771786"/>
            <a:ext cx="4148379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</a:pPr>
            <a:r>
              <a:rPr lang="en-US" sz="1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※Appendixにて参考元まとめています。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9247" y="997455"/>
            <a:ext cx="6508321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</a:pPr>
            <a:r>
              <a:rPr lang="en-US" sz="6400" b="1">
                <a:solidFill>
                  <a:srgbClr val="000000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推し活市場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80803" y="1428584"/>
            <a:ext cx="2898239" cy="2162811"/>
          </a:xfrm>
          <a:custGeom>
            <a:avLst/>
            <a:gdLst/>
            <a:ahLst/>
            <a:cxnLst/>
            <a:rect l="l" t="t" r="r" b="b"/>
            <a:pathLst>
              <a:path w="2898239" h="2162811">
                <a:moveTo>
                  <a:pt x="0" y="0"/>
                </a:moveTo>
                <a:lnTo>
                  <a:pt x="2898239" y="0"/>
                </a:lnTo>
                <a:lnTo>
                  <a:pt x="2898239" y="2162810"/>
                </a:lnTo>
                <a:lnTo>
                  <a:pt x="0" y="21628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594010" y="3947764"/>
            <a:ext cx="17099979" cy="5310536"/>
            <a:chOff x="0" y="0"/>
            <a:chExt cx="3047528" cy="94643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7528" cy="946434"/>
            </a:xfrm>
            <a:custGeom>
              <a:avLst/>
              <a:gdLst/>
              <a:ahLst/>
              <a:cxnLst/>
              <a:rect l="l" t="t" r="r" b="b"/>
              <a:pathLst>
                <a:path w="3047528" h="946434">
                  <a:moveTo>
                    <a:pt x="23090" y="0"/>
                  </a:moveTo>
                  <a:lnTo>
                    <a:pt x="3024438" y="0"/>
                  </a:lnTo>
                  <a:cubicBezTo>
                    <a:pt x="3037190" y="0"/>
                    <a:pt x="3047528" y="10338"/>
                    <a:pt x="3047528" y="23090"/>
                  </a:cubicBezTo>
                  <a:lnTo>
                    <a:pt x="3047528" y="923344"/>
                  </a:lnTo>
                  <a:cubicBezTo>
                    <a:pt x="3047528" y="936096"/>
                    <a:pt x="3037190" y="946434"/>
                    <a:pt x="3024438" y="946434"/>
                  </a:cubicBezTo>
                  <a:lnTo>
                    <a:pt x="23090" y="946434"/>
                  </a:lnTo>
                  <a:cubicBezTo>
                    <a:pt x="10338" y="946434"/>
                    <a:pt x="0" y="936096"/>
                    <a:pt x="0" y="923344"/>
                  </a:cubicBezTo>
                  <a:lnTo>
                    <a:pt x="0" y="23090"/>
                  </a:lnTo>
                  <a:cubicBezTo>
                    <a:pt x="0" y="10338"/>
                    <a:pt x="10338" y="0"/>
                    <a:pt x="230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BAC3DF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047528" cy="9940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211871" y="6778209"/>
            <a:ext cx="1458975" cy="145897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70627" y="0"/>
                  </a:moveTo>
                  <a:lnTo>
                    <a:pt x="542173" y="0"/>
                  </a:lnTo>
                  <a:cubicBezTo>
                    <a:pt x="613948" y="0"/>
                    <a:pt x="682783" y="28512"/>
                    <a:pt x="733535" y="79265"/>
                  </a:cubicBezTo>
                  <a:cubicBezTo>
                    <a:pt x="784288" y="130017"/>
                    <a:pt x="812800" y="198852"/>
                    <a:pt x="812800" y="270627"/>
                  </a:cubicBezTo>
                  <a:lnTo>
                    <a:pt x="812800" y="542173"/>
                  </a:lnTo>
                  <a:cubicBezTo>
                    <a:pt x="812800" y="613948"/>
                    <a:pt x="784288" y="682783"/>
                    <a:pt x="733535" y="733535"/>
                  </a:cubicBezTo>
                  <a:cubicBezTo>
                    <a:pt x="682783" y="784288"/>
                    <a:pt x="613948" y="812800"/>
                    <a:pt x="542173" y="812800"/>
                  </a:cubicBezTo>
                  <a:lnTo>
                    <a:pt x="270627" y="812800"/>
                  </a:lnTo>
                  <a:cubicBezTo>
                    <a:pt x="198852" y="812800"/>
                    <a:pt x="130017" y="784288"/>
                    <a:pt x="79265" y="733535"/>
                  </a:cubicBezTo>
                  <a:cubicBezTo>
                    <a:pt x="28512" y="682783"/>
                    <a:pt x="0" y="613948"/>
                    <a:pt x="0" y="542173"/>
                  </a:cubicBezTo>
                  <a:lnTo>
                    <a:pt x="0" y="270627"/>
                  </a:lnTo>
                  <a:cubicBezTo>
                    <a:pt x="0" y="198852"/>
                    <a:pt x="28512" y="130017"/>
                    <a:pt x="79265" y="79265"/>
                  </a:cubicBezTo>
                  <a:cubicBezTo>
                    <a:pt x="130017" y="28512"/>
                    <a:pt x="198852" y="0"/>
                    <a:pt x="2706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106734" y="6778209"/>
            <a:ext cx="1458975" cy="145897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70627" y="0"/>
                  </a:moveTo>
                  <a:lnTo>
                    <a:pt x="542173" y="0"/>
                  </a:lnTo>
                  <a:cubicBezTo>
                    <a:pt x="613948" y="0"/>
                    <a:pt x="682783" y="28512"/>
                    <a:pt x="733535" y="79265"/>
                  </a:cubicBezTo>
                  <a:cubicBezTo>
                    <a:pt x="784288" y="130017"/>
                    <a:pt x="812800" y="198852"/>
                    <a:pt x="812800" y="270627"/>
                  </a:cubicBezTo>
                  <a:lnTo>
                    <a:pt x="812800" y="542173"/>
                  </a:lnTo>
                  <a:cubicBezTo>
                    <a:pt x="812800" y="613948"/>
                    <a:pt x="784288" y="682783"/>
                    <a:pt x="733535" y="733535"/>
                  </a:cubicBezTo>
                  <a:cubicBezTo>
                    <a:pt x="682783" y="784288"/>
                    <a:pt x="613948" y="812800"/>
                    <a:pt x="542173" y="812800"/>
                  </a:cubicBezTo>
                  <a:lnTo>
                    <a:pt x="270627" y="812800"/>
                  </a:lnTo>
                  <a:cubicBezTo>
                    <a:pt x="198852" y="812800"/>
                    <a:pt x="130017" y="784288"/>
                    <a:pt x="79265" y="733535"/>
                  </a:cubicBezTo>
                  <a:cubicBezTo>
                    <a:pt x="28512" y="682783"/>
                    <a:pt x="0" y="613948"/>
                    <a:pt x="0" y="542173"/>
                  </a:cubicBezTo>
                  <a:lnTo>
                    <a:pt x="0" y="270627"/>
                  </a:lnTo>
                  <a:cubicBezTo>
                    <a:pt x="0" y="198852"/>
                    <a:pt x="28512" y="130017"/>
                    <a:pt x="79265" y="79265"/>
                  </a:cubicBezTo>
                  <a:cubicBezTo>
                    <a:pt x="130017" y="28512"/>
                    <a:pt x="198852" y="0"/>
                    <a:pt x="2706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996193" y="6778209"/>
            <a:ext cx="1458975" cy="1458975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270627" y="0"/>
                  </a:moveTo>
                  <a:lnTo>
                    <a:pt x="542173" y="0"/>
                  </a:lnTo>
                  <a:cubicBezTo>
                    <a:pt x="613948" y="0"/>
                    <a:pt x="682783" y="28512"/>
                    <a:pt x="733535" y="79265"/>
                  </a:cubicBezTo>
                  <a:cubicBezTo>
                    <a:pt x="784288" y="130017"/>
                    <a:pt x="812800" y="198852"/>
                    <a:pt x="812800" y="270627"/>
                  </a:cubicBezTo>
                  <a:lnTo>
                    <a:pt x="812800" y="542173"/>
                  </a:lnTo>
                  <a:cubicBezTo>
                    <a:pt x="812800" y="613948"/>
                    <a:pt x="784288" y="682783"/>
                    <a:pt x="733535" y="733535"/>
                  </a:cubicBezTo>
                  <a:cubicBezTo>
                    <a:pt x="682783" y="784288"/>
                    <a:pt x="613948" y="812800"/>
                    <a:pt x="542173" y="812800"/>
                  </a:cubicBezTo>
                  <a:lnTo>
                    <a:pt x="270627" y="812800"/>
                  </a:lnTo>
                  <a:cubicBezTo>
                    <a:pt x="198852" y="812800"/>
                    <a:pt x="130017" y="784288"/>
                    <a:pt x="79265" y="733535"/>
                  </a:cubicBezTo>
                  <a:cubicBezTo>
                    <a:pt x="28512" y="682783"/>
                    <a:pt x="0" y="613948"/>
                    <a:pt x="0" y="542173"/>
                  </a:cubicBezTo>
                  <a:lnTo>
                    <a:pt x="0" y="270627"/>
                  </a:lnTo>
                  <a:cubicBezTo>
                    <a:pt x="0" y="198852"/>
                    <a:pt x="28512" y="130017"/>
                    <a:pt x="79265" y="79265"/>
                  </a:cubicBezTo>
                  <a:cubicBezTo>
                    <a:pt x="130017" y="28512"/>
                    <a:pt x="198852" y="0"/>
                    <a:pt x="27062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15" name="AutoShape 15"/>
          <p:cNvSpPr/>
          <p:nvPr/>
        </p:nvSpPr>
        <p:spPr>
          <a:xfrm>
            <a:off x="8670845" y="7507696"/>
            <a:ext cx="2435889" cy="0"/>
          </a:xfrm>
          <a:prstGeom prst="line">
            <a:avLst/>
          </a:prstGeom>
          <a:ln w="76200" cap="flat">
            <a:solidFill>
              <a:srgbClr val="1A1A1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6" name="AutoShape 16"/>
          <p:cNvSpPr/>
          <p:nvPr/>
        </p:nvSpPr>
        <p:spPr>
          <a:xfrm>
            <a:off x="12565709" y="7507696"/>
            <a:ext cx="2435889" cy="0"/>
          </a:xfrm>
          <a:prstGeom prst="line">
            <a:avLst/>
          </a:prstGeom>
          <a:ln w="76200" cap="flat">
            <a:solidFill>
              <a:srgbClr val="1A1A1A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>
            <a:off x="15262032" y="7045454"/>
            <a:ext cx="927295" cy="810962"/>
          </a:xfrm>
          <a:custGeom>
            <a:avLst/>
            <a:gdLst/>
            <a:ahLst/>
            <a:cxnLst/>
            <a:rect l="l" t="t" r="r" b="b"/>
            <a:pathLst>
              <a:path w="927295" h="810962">
                <a:moveTo>
                  <a:pt x="0" y="0"/>
                </a:moveTo>
                <a:lnTo>
                  <a:pt x="927295" y="0"/>
                </a:lnTo>
                <a:lnTo>
                  <a:pt x="927295" y="810962"/>
                </a:lnTo>
                <a:lnTo>
                  <a:pt x="0" y="810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>
            <a:off x="11322723" y="7257199"/>
            <a:ext cx="1021592" cy="574645"/>
          </a:xfrm>
          <a:custGeom>
            <a:avLst/>
            <a:gdLst/>
            <a:ahLst/>
            <a:cxnLst/>
            <a:rect l="l" t="t" r="r" b="b"/>
            <a:pathLst>
              <a:path w="1021592" h="574645">
                <a:moveTo>
                  <a:pt x="0" y="0"/>
                </a:moveTo>
                <a:lnTo>
                  <a:pt x="1021592" y="0"/>
                </a:lnTo>
                <a:lnTo>
                  <a:pt x="1021592" y="574645"/>
                </a:lnTo>
                <a:lnTo>
                  <a:pt x="0" y="57464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7418838" y="7224359"/>
            <a:ext cx="1045040" cy="640325"/>
          </a:xfrm>
          <a:custGeom>
            <a:avLst/>
            <a:gdLst/>
            <a:ahLst/>
            <a:cxnLst/>
            <a:rect l="l" t="t" r="r" b="b"/>
            <a:pathLst>
              <a:path w="1045040" h="640325">
                <a:moveTo>
                  <a:pt x="0" y="0"/>
                </a:moveTo>
                <a:lnTo>
                  <a:pt x="1045040" y="0"/>
                </a:lnTo>
                <a:lnTo>
                  <a:pt x="1045040" y="640325"/>
                </a:lnTo>
                <a:lnTo>
                  <a:pt x="0" y="640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Freeform 20"/>
          <p:cNvSpPr/>
          <p:nvPr/>
        </p:nvSpPr>
        <p:spPr>
          <a:xfrm>
            <a:off x="2294728" y="5981588"/>
            <a:ext cx="2930858" cy="2938694"/>
          </a:xfrm>
          <a:custGeom>
            <a:avLst/>
            <a:gdLst/>
            <a:ahLst/>
            <a:cxnLst/>
            <a:rect l="l" t="t" r="r" b="b"/>
            <a:pathLst>
              <a:path w="2930858" h="2938694">
                <a:moveTo>
                  <a:pt x="0" y="0"/>
                </a:moveTo>
                <a:lnTo>
                  <a:pt x="2930858" y="0"/>
                </a:lnTo>
                <a:lnTo>
                  <a:pt x="2930858" y="2938694"/>
                </a:lnTo>
                <a:lnTo>
                  <a:pt x="0" y="293869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11914298" y="1433164"/>
            <a:ext cx="5345002" cy="1704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720"/>
              </a:lnSpc>
            </a:pPr>
            <a:r>
              <a:rPr lang="en-US" sz="5600" b="1">
                <a:solidFill>
                  <a:srgbClr val="1A1A1A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❌ 単発の応援</a:t>
            </a:r>
          </a:p>
          <a:p>
            <a:pPr marL="0" lvl="0" indent="0" algn="l">
              <a:lnSpc>
                <a:spcPts val="6720"/>
              </a:lnSpc>
            </a:pPr>
            <a:r>
              <a:rPr lang="en-US" sz="5600" b="1">
                <a:solidFill>
                  <a:srgbClr val="1A1A1A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⭕️ 継続的な応援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507673" y="5752156"/>
            <a:ext cx="2867370" cy="69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4"/>
              </a:lnSpc>
            </a:pPr>
            <a:r>
              <a:rPr lang="en-US" sz="4059" b="1">
                <a:solidFill>
                  <a:srgbClr val="1A1A1A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広告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399834" y="5752156"/>
            <a:ext cx="2867370" cy="69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4"/>
              </a:lnSpc>
            </a:pPr>
            <a:r>
              <a:rPr lang="en-US" sz="4059" b="1">
                <a:solidFill>
                  <a:srgbClr val="1A1A1A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イベント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4291995" y="5752156"/>
            <a:ext cx="2867370" cy="69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764"/>
              </a:lnSpc>
            </a:pPr>
            <a:r>
              <a:rPr lang="en-US" sz="4059" b="1">
                <a:solidFill>
                  <a:srgbClr val="1A1A1A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グッズ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09247" y="997455"/>
            <a:ext cx="6508321" cy="848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400"/>
              </a:lnSpc>
            </a:pPr>
            <a:r>
              <a:rPr lang="en-US" sz="6400" b="1">
                <a:solidFill>
                  <a:srgbClr val="000000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事業展開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13957" y="4532820"/>
            <a:ext cx="4292400" cy="1097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87"/>
              </a:lnSpc>
            </a:pPr>
            <a:r>
              <a:rPr lang="en-US" sz="6399" b="1">
                <a:solidFill>
                  <a:srgbClr val="1A1A1A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推し活 DB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017259" y="2238475"/>
            <a:ext cx="0" cy="6668040"/>
          </a:xfrm>
          <a:prstGeom prst="line">
            <a:avLst/>
          </a:prstGeom>
          <a:ln w="38100" cap="flat">
            <a:solidFill>
              <a:srgbClr val="BAC3D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2729039" y="3661012"/>
            <a:ext cx="1284676" cy="1113386"/>
          </a:xfrm>
          <a:custGeom>
            <a:avLst/>
            <a:gdLst/>
            <a:ahLst/>
            <a:cxnLst/>
            <a:rect l="l" t="t" r="r" b="b"/>
            <a:pathLst>
              <a:path w="1284676" h="1113386">
                <a:moveTo>
                  <a:pt x="0" y="0"/>
                </a:moveTo>
                <a:lnTo>
                  <a:pt x="1284677" y="0"/>
                </a:lnTo>
                <a:lnTo>
                  <a:pt x="1284677" y="1113386"/>
                </a:lnTo>
                <a:lnTo>
                  <a:pt x="0" y="11133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13513542" y="7676907"/>
            <a:ext cx="3282127" cy="750787"/>
          </a:xfrm>
          <a:custGeom>
            <a:avLst/>
            <a:gdLst/>
            <a:ahLst/>
            <a:cxnLst/>
            <a:rect l="l" t="t" r="r" b="b"/>
            <a:pathLst>
              <a:path w="3282127" h="750787">
                <a:moveTo>
                  <a:pt x="0" y="0"/>
                </a:moveTo>
                <a:lnTo>
                  <a:pt x="3282128" y="0"/>
                </a:lnTo>
                <a:lnTo>
                  <a:pt x="3282128" y="750786"/>
                </a:lnTo>
                <a:lnTo>
                  <a:pt x="0" y="7507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1090300" y="7733938"/>
            <a:ext cx="2187120" cy="1003924"/>
          </a:xfrm>
          <a:custGeom>
            <a:avLst/>
            <a:gdLst/>
            <a:ahLst/>
            <a:cxnLst/>
            <a:rect l="l" t="t" r="r" b="b"/>
            <a:pathLst>
              <a:path w="2187120" h="1003924">
                <a:moveTo>
                  <a:pt x="0" y="0"/>
                </a:moveTo>
                <a:lnTo>
                  <a:pt x="2187120" y="0"/>
                </a:lnTo>
                <a:lnTo>
                  <a:pt x="2187120" y="1003924"/>
                </a:lnTo>
                <a:lnTo>
                  <a:pt x="0" y="10039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10802358" y="3687752"/>
            <a:ext cx="1059907" cy="1059907"/>
          </a:xfrm>
          <a:custGeom>
            <a:avLst/>
            <a:gdLst/>
            <a:ahLst/>
            <a:cxnLst/>
            <a:rect l="l" t="t" r="r" b="b"/>
            <a:pathLst>
              <a:path w="1059907" h="1059907">
                <a:moveTo>
                  <a:pt x="0" y="0"/>
                </a:moveTo>
                <a:lnTo>
                  <a:pt x="1059906" y="0"/>
                </a:lnTo>
                <a:lnTo>
                  <a:pt x="1059906" y="1059906"/>
                </a:lnTo>
                <a:lnTo>
                  <a:pt x="0" y="10599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10740433" y="5288748"/>
            <a:ext cx="3552430" cy="444054"/>
          </a:xfrm>
          <a:custGeom>
            <a:avLst/>
            <a:gdLst/>
            <a:ahLst/>
            <a:cxnLst/>
            <a:rect l="l" t="t" r="r" b="b"/>
            <a:pathLst>
              <a:path w="3552430" h="444054">
                <a:moveTo>
                  <a:pt x="0" y="0"/>
                </a:moveTo>
                <a:lnTo>
                  <a:pt x="3552430" y="0"/>
                </a:lnTo>
                <a:lnTo>
                  <a:pt x="3552430" y="444054"/>
                </a:lnTo>
                <a:lnTo>
                  <a:pt x="0" y="4440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6210511" y="8073405"/>
            <a:ext cx="2145834" cy="893204"/>
          </a:xfrm>
          <a:custGeom>
            <a:avLst/>
            <a:gdLst/>
            <a:ahLst/>
            <a:cxnLst/>
            <a:rect l="l" t="t" r="r" b="b"/>
            <a:pathLst>
              <a:path w="2145834" h="893204">
                <a:moveTo>
                  <a:pt x="0" y="0"/>
                </a:moveTo>
                <a:lnTo>
                  <a:pt x="2145834" y="0"/>
                </a:lnTo>
                <a:lnTo>
                  <a:pt x="2145834" y="893204"/>
                </a:lnTo>
                <a:lnTo>
                  <a:pt x="0" y="89320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9" name="Freeform 9"/>
          <p:cNvSpPr/>
          <p:nvPr/>
        </p:nvSpPr>
        <p:spPr>
          <a:xfrm>
            <a:off x="13516103" y="8660981"/>
            <a:ext cx="3279567" cy="627668"/>
          </a:xfrm>
          <a:custGeom>
            <a:avLst/>
            <a:gdLst/>
            <a:ahLst/>
            <a:cxnLst/>
            <a:rect l="l" t="t" r="r" b="b"/>
            <a:pathLst>
              <a:path w="3279567" h="627668">
                <a:moveTo>
                  <a:pt x="0" y="0"/>
                </a:moveTo>
                <a:lnTo>
                  <a:pt x="3279567" y="0"/>
                </a:lnTo>
                <a:lnTo>
                  <a:pt x="3279567" y="627668"/>
                </a:lnTo>
                <a:lnTo>
                  <a:pt x="0" y="6276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0" name="Freeform 10"/>
          <p:cNvSpPr/>
          <p:nvPr/>
        </p:nvSpPr>
        <p:spPr>
          <a:xfrm>
            <a:off x="3514227" y="7519642"/>
            <a:ext cx="2229124" cy="1671843"/>
          </a:xfrm>
          <a:custGeom>
            <a:avLst/>
            <a:gdLst/>
            <a:ahLst/>
            <a:cxnLst/>
            <a:rect l="l" t="t" r="r" b="b"/>
            <a:pathLst>
              <a:path w="2229124" h="1671843">
                <a:moveTo>
                  <a:pt x="0" y="0"/>
                </a:moveTo>
                <a:lnTo>
                  <a:pt x="2229125" y="0"/>
                </a:lnTo>
                <a:lnTo>
                  <a:pt x="2229125" y="1671843"/>
                </a:lnTo>
                <a:lnTo>
                  <a:pt x="0" y="167184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1" name="Freeform 11"/>
          <p:cNvSpPr/>
          <p:nvPr/>
        </p:nvSpPr>
        <p:spPr>
          <a:xfrm>
            <a:off x="14879861" y="3701825"/>
            <a:ext cx="1148817" cy="1133021"/>
          </a:xfrm>
          <a:custGeom>
            <a:avLst/>
            <a:gdLst/>
            <a:ahLst/>
            <a:cxnLst/>
            <a:rect l="l" t="t" r="r" b="b"/>
            <a:pathLst>
              <a:path w="1148817" h="1133021">
                <a:moveTo>
                  <a:pt x="0" y="0"/>
                </a:moveTo>
                <a:lnTo>
                  <a:pt x="1148817" y="0"/>
                </a:lnTo>
                <a:lnTo>
                  <a:pt x="1148817" y="1133021"/>
                </a:lnTo>
                <a:lnTo>
                  <a:pt x="0" y="113302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2" name="AutoShape 12"/>
          <p:cNvSpPr/>
          <p:nvPr/>
        </p:nvSpPr>
        <p:spPr>
          <a:xfrm>
            <a:off x="992263" y="7353872"/>
            <a:ext cx="6492240" cy="0"/>
          </a:xfrm>
          <a:prstGeom prst="line">
            <a:avLst/>
          </a:prstGeom>
          <a:ln w="38100" cap="flat">
            <a:solidFill>
              <a:srgbClr val="BAC3D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3" name="AutoShape 13"/>
          <p:cNvSpPr/>
          <p:nvPr/>
        </p:nvSpPr>
        <p:spPr>
          <a:xfrm>
            <a:off x="10303430" y="3309757"/>
            <a:ext cx="6492240" cy="0"/>
          </a:xfrm>
          <a:prstGeom prst="line">
            <a:avLst/>
          </a:prstGeom>
          <a:ln w="38100" cap="flat">
            <a:solidFill>
              <a:srgbClr val="BAC3D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" name="AutoShape 14"/>
          <p:cNvSpPr/>
          <p:nvPr/>
        </p:nvSpPr>
        <p:spPr>
          <a:xfrm>
            <a:off x="974107" y="4601660"/>
            <a:ext cx="6492240" cy="0"/>
          </a:xfrm>
          <a:prstGeom prst="line">
            <a:avLst/>
          </a:prstGeom>
          <a:ln w="38100" cap="flat">
            <a:solidFill>
              <a:srgbClr val="BAC3D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" name="AutoShape 15"/>
          <p:cNvSpPr/>
          <p:nvPr/>
        </p:nvSpPr>
        <p:spPr>
          <a:xfrm>
            <a:off x="10303430" y="7105407"/>
            <a:ext cx="6492240" cy="0"/>
          </a:xfrm>
          <a:prstGeom prst="line">
            <a:avLst/>
          </a:prstGeom>
          <a:ln w="38100" cap="flat">
            <a:solidFill>
              <a:srgbClr val="BAC3DF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6" name="Freeform 16"/>
          <p:cNvSpPr/>
          <p:nvPr/>
        </p:nvSpPr>
        <p:spPr>
          <a:xfrm>
            <a:off x="1321312" y="4826942"/>
            <a:ext cx="1848153" cy="939488"/>
          </a:xfrm>
          <a:custGeom>
            <a:avLst/>
            <a:gdLst/>
            <a:ahLst/>
            <a:cxnLst/>
            <a:rect l="l" t="t" r="r" b="b"/>
            <a:pathLst>
              <a:path w="1848153" h="939488">
                <a:moveTo>
                  <a:pt x="0" y="0"/>
                </a:moveTo>
                <a:lnTo>
                  <a:pt x="1848153" y="0"/>
                </a:lnTo>
                <a:lnTo>
                  <a:pt x="1848153" y="939488"/>
                </a:lnTo>
                <a:lnTo>
                  <a:pt x="0" y="9394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37737" b="-3611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7" name="Freeform 17"/>
          <p:cNvSpPr/>
          <p:nvPr/>
        </p:nvSpPr>
        <p:spPr>
          <a:xfrm>
            <a:off x="4115368" y="4772686"/>
            <a:ext cx="1919780" cy="1171066"/>
          </a:xfrm>
          <a:custGeom>
            <a:avLst/>
            <a:gdLst/>
            <a:ahLst/>
            <a:cxnLst/>
            <a:rect l="l" t="t" r="r" b="b"/>
            <a:pathLst>
              <a:path w="1919780" h="1171066">
                <a:moveTo>
                  <a:pt x="0" y="0"/>
                </a:moveTo>
                <a:lnTo>
                  <a:pt x="1919780" y="0"/>
                </a:lnTo>
                <a:lnTo>
                  <a:pt x="1919780" y="1171066"/>
                </a:lnTo>
                <a:lnTo>
                  <a:pt x="0" y="117106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8" name="Freeform 18"/>
          <p:cNvSpPr/>
          <p:nvPr/>
        </p:nvSpPr>
        <p:spPr>
          <a:xfrm>
            <a:off x="10625845" y="8524381"/>
            <a:ext cx="2065590" cy="764268"/>
          </a:xfrm>
          <a:custGeom>
            <a:avLst/>
            <a:gdLst/>
            <a:ahLst/>
            <a:cxnLst/>
            <a:rect l="l" t="t" r="r" b="b"/>
            <a:pathLst>
              <a:path w="2065590" h="764268">
                <a:moveTo>
                  <a:pt x="0" y="0"/>
                </a:moveTo>
                <a:lnTo>
                  <a:pt x="2065590" y="0"/>
                </a:lnTo>
                <a:lnTo>
                  <a:pt x="2065590" y="764268"/>
                </a:lnTo>
                <a:lnTo>
                  <a:pt x="0" y="76426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19" name="Freeform 19"/>
          <p:cNvSpPr/>
          <p:nvPr/>
        </p:nvSpPr>
        <p:spPr>
          <a:xfrm>
            <a:off x="10099910" y="7473274"/>
            <a:ext cx="3117461" cy="1157357"/>
          </a:xfrm>
          <a:custGeom>
            <a:avLst/>
            <a:gdLst/>
            <a:ahLst/>
            <a:cxnLst/>
            <a:rect l="l" t="t" r="r" b="b"/>
            <a:pathLst>
              <a:path w="3117461" h="1157357">
                <a:moveTo>
                  <a:pt x="0" y="0"/>
                </a:moveTo>
                <a:lnTo>
                  <a:pt x="3117461" y="0"/>
                </a:lnTo>
                <a:lnTo>
                  <a:pt x="3117461" y="1157358"/>
                </a:lnTo>
                <a:lnTo>
                  <a:pt x="0" y="1157358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20" name="TextBox 20"/>
          <p:cNvSpPr txBox="1"/>
          <p:nvPr/>
        </p:nvSpPr>
        <p:spPr>
          <a:xfrm>
            <a:off x="974107" y="3848698"/>
            <a:ext cx="3710286" cy="53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44"/>
              </a:lnSpc>
            </a:pPr>
            <a:r>
              <a:rPr lang="en-US" sz="3200" b="1">
                <a:solidFill>
                  <a:srgbClr val="000000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バックエンド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303430" y="2608590"/>
            <a:ext cx="3710286" cy="53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44"/>
              </a:lnSpc>
            </a:pPr>
            <a:r>
              <a:rPr lang="en-US" sz="3200" b="1">
                <a:solidFill>
                  <a:srgbClr val="000000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フロントエンド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92263" y="6622647"/>
            <a:ext cx="3710286" cy="53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44"/>
              </a:lnSpc>
            </a:pPr>
            <a:r>
              <a:rPr lang="en-US" sz="3200" b="1">
                <a:solidFill>
                  <a:srgbClr val="000000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データベース/API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534296" y="6394715"/>
            <a:ext cx="3710286" cy="5392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544"/>
              </a:lnSpc>
            </a:pPr>
            <a:r>
              <a:rPr lang="en-US" sz="3200" b="1">
                <a:solidFill>
                  <a:srgbClr val="000000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開発環境/ツール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46570" y="910172"/>
            <a:ext cx="7111958" cy="83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9"/>
              </a:lnSpc>
            </a:pPr>
            <a:r>
              <a:rPr lang="en-US" sz="6399" b="1">
                <a:solidFill>
                  <a:srgbClr val="000000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技術スタック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903834" y="617119"/>
            <a:ext cx="6935087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モダンで拡張性のある言語としてGo言語やReact,</a:t>
            </a:r>
          </a:p>
          <a:p>
            <a:pPr marL="0" lvl="0" indent="0" algn="l">
              <a:lnSpc>
                <a:spcPts val="3359"/>
              </a:lnSpc>
            </a:pPr>
            <a:r>
              <a:rPr lang="en-US" sz="2400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TypeScriptに挑戦。今後の拡張性を重視してGitHubやDockerコンテナを活用した環境構築。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028700"/>
            <a:ext cx="4944446" cy="1267807"/>
          </a:xfrm>
          <a:custGeom>
            <a:avLst/>
            <a:gdLst/>
            <a:ahLst/>
            <a:cxnLst/>
            <a:rect l="l" t="t" r="r" b="b"/>
            <a:pathLst>
              <a:path w="4944446" h="1267807">
                <a:moveTo>
                  <a:pt x="0" y="0"/>
                </a:moveTo>
                <a:lnTo>
                  <a:pt x="4944446" y="0"/>
                </a:lnTo>
                <a:lnTo>
                  <a:pt x="4944446" y="1267807"/>
                </a:lnTo>
                <a:lnTo>
                  <a:pt x="0" y="1267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28700" y="5955750"/>
            <a:ext cx="3268530" cy="3302550"/>
          </a:xfrm>
          <a:custGeom>
            <a:avLst/>
            <a:gdLst/>
            <a:ahLst/>
            <a:cxnLst/>
            <a:rect l="l" t="t" r="r" b="b"/>
            <a:pathLst>
              <a:path w="3268530" h="3302550">
                <a:moveTo>
                  <a:pt x="0" y="0"/>
                </a:moveTo>
                <a:lnTo>
                  <a:pt x="3268530" y="0"/>
                </a:lnTo>
                <a:lnTo>
                  <a:pt x="3268530" y="3302550"/>
                </a:lnTo>
                <a:lnTo>
                  <a:pt x="0" y="33025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20" r="-520"/>
            </a:stretch>
          </a:blipFill>
          <a:ln w="38100" cap="sq">
            <a:solidFill>
              <a:srgbClr val="BAC3DF"/>
            </a:solidFill>
            <a:prstDash val="lgDash"/>
            <a:miter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9166698" y="5955750"/>
            <a:ext cx="3268530" cy="3302550"/>
          </a:xfrm>
          <a:custGeom>
            <a:avLst/>
            <a:gdLst/>
            <a:ahLst/>
            <a:cxnLst/>
            <a:rect l="l" t="t" r="r" b="b"/>
            <a:pathLst>
              <a:path w="3268530" h="3302550">
                <a:moveTo>
                  <a:pt x="0" y="0"/>
                </a:moveTo>
                <a:lnTo>
                  <a:pt x="3268530" y="0"/>
                </a:lnTo>
                <a:lnTo>
                  <a:pt x="3268530" y="3302550"/>
                </a:lnTo>
                <a:lnTo>
                  <a:pt x="0" y="3302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20" r="-520"/>
            </a:stretch>
          </a:blipFill>
          <a:ln w="38100" cap="sq">
            <a:solidFill>
              <a:srgbClr val="BAC3DF"/>
            </a:solidFill>
            <a:prstDash val="lgDash"/>
            <a:miter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5097699" y="5955750"/>
            <a:ext cx="3268530" cy="3302550"/>
          </a:xfrm>
          <a:custGeom>
            <a:avLst/>
            <a:gdLst/>
            <a:ahLst/>
            <a:cxnLst/>
            <a:rect l="l" t="t" r="r" b="b"/>
            <a:pathLst>
              <a:path w="3268530" h="3302550">
                <a:moveTo>
                  <a:pt x="0" y="0"/>
                </a:moveTo>
                <a:lnTo>
                  <a:pt x="3268530" y="0"/>
                </a:lnTo>
                <a:lnTo>
                  <a:pt x="3268530" y="3302550"/>
                </a:lnTo>
                <a:lnTo>
                  <a:pt x="0" y="33025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0" r="-520"/>
            </a:stretch>
          </a:blipFill>
          <a:ln w="38100" cap="sq">
            <a:solidFill>
              <a:srgbClr val="BAC3DF"/>
            </a:solidFill>
            <a:prstDash val="lgDash"/>
            <a:miter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13235328" y="5955750"/>
            <a:ext cx="3765375" cy="3302550"/>
          </a:xfrm>
          <a:custGeom>
            <a:avLst/>
            <a:gdLst/>
            <a:ahLst/>
            <a:cxnLst/>
            <a:rect l="l" t="t" r="r" b="b"/>
            <a:pathLst>
              <a:path w="3765375" h="3302550">
                <a:moveTo>
                  <a:pt x="0" y="0"/>
                </a:moveTo>
                <a:lnTo>
                  <a:pt x="3765376" y="0"/>
                </a:lnTo>
                <a:lnTo>
                  <a:pt x="3765376" y="3302550"/>
                </a:lnTo>
                <a:lnTo>
                  <a:pt x="0" y="330255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9628" r="-18454" b="-46032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TextBox 7"/>
          <p:cNvSpPr txBox="1"/>
          <p:nvPr/>
        </p:nvSpPr>
        <p:spPr>
          <a:xfrm>
            <a:off x="1567813" y="2775805"/>
            <a:ext cx="16230600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 spc="141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起業経験のある開発者に興味ある方、</a:t>
            </a:r>
          </a:p>
          <a:p>
            <a:pPr algn="ctr">
              <a:lnSpc>
                <a:spcPts val="7840"/>
              </a:lnSpc>
            </a:pPr>
            <a:r>
              <a:rPr lang="en-US" sz="5600" b="1" spc="141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ぜひ、お声がけお待ちしております！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93967" y="3215931"/>
            <a:ext cx="15700066" cy="2787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741"/>
              </a:lnSpc>
            </a:pPr>
            <a:r>
              <a:rPr lang="en-US" sz="16243" b="1">
                <a:solidFill>
                  <a:srgbClr val="1A1A1A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推しおめ</a:t>
            </a:r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4944446" cy="1267807"/>
          </a:xfrm>
          <a:custGeom>
            <a:avLst/>
            <a:gdLst/>
            <a:ahLst/>
            <a:cxnLst/>
            <a:rect l="l" t="t" r="r" b="b"/>
            <a:pathLst>
              <a:path w="4944446" h="1267807">
                <a:moveTo>
                  <a:pt x="0" y="0"/>
                </a:moveTo>
                <a:lnTo>
                  <a:pt x="4944446" y="0"/>
                </a:lnTo>
                <a:lnTo>
                  <a:pt x="4944446" y="1267807"/>
                </a:lnTo>
                <a:lnTo>
                  <a:pt x="0" y="1267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15154396" y="-2908339"/>
            <a:ext cx="5816677" cy="5816677"/>
          </a:xfrm>
          <a:custGeom>
            <a:avLst/>
            <a:gdLst/>
            <a:ahLst/>
            <a:cxnLst/>
            <a:rect l="l" t="t" r="r" b="b"/>
            <a:pathLst>
              <a:path w="5816677" h="5816677">
                <a:moveTo>
                  <a:pt x="0" y="0"/>
                </a:moveTo>
                <a:lnTo>
                  <a:pt x="5816678" y="0"/>
                </a:lnTo>
                <a:lnTo>
                  <a:pt x="5816678" y="5816678"/>
                </a:lnTo>
                <a:lnTo>
                  <a:pt x="0" y="58166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-2110104" y="7983310"/>
            <a:ext cx="4607380" cy="4607380"/>
          </a:xfrm>
          <a:custGeom>
            <a:avLst/>
            <a:gdLst/>
            <a:ahLst/>
            <a:cxnLst/>
            <a:rect l="l" t="t" r="r" b="b"/>
            <a:pathLst>
              <a:path w="4607380" h="4607380">
                <a:moveTo>
                  <a:pt x="0" y="0"/>
                </a:moveTo>
                <a:lnTo>
                  <a:pt x="4607380" y="0"/>
                </a:lnTo>
                <a:lnTo>
                  <a:pt x="4607380" y="4607380"/>
                </a:lnTo>
                <a:lnTo>
                  <a:pt x="0" y="46073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028700" y="6124435"/>
            <a:ext cx="16230600" cy="821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1" spc="1209">
                <a:solidFill>
                  <a:srgbClr val="BE5DD7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おめでとうをもっとカジュアルに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67813" y="7918668"/>
            <a:ext cx="16230600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b="1" spc="1058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ご清聴ありがとうございました！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957634" y="5542428"/>
            <a:ext cx="4743310" cy="5656171"/>
          </a:xfrm>
          <a:custGeom>
            <a:avLst/>
            <a:gdLst/>
            <a:ahLst/>
            <a:cxnLst/>
            <a:rect l="l" t="t" r="r" b="b"/>
            <a:pathLst>
              <a:path w="4743310" h="5656171">
                <a:moveTo>
                  <a:pt x="0" y="0"/>
                </a:moveTo>
                <a:lnTo>
                  <a:pt x="4743311" y="0"/>
                </a:lnTo>
                <a:lnTo>
                  <a:pt x="4743311" y="5656171"/>
                </a:lnTo>
                <a:lnTo>
                  <a:pt x="0" y="56561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586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0897952" y="8050704"/>
            <a:ext cx="5153751" cy="4972613"/>
          </a:xfrm>
          <a:custGeom>
            <a:avLst/>
            <a:gdLst/>
            <a:ahLst/>
            <a:cxnLst/>
            <a:rect l="l" t="t" r="r" b="b"/>
            <a:pathLst>
              <a:path w="4472590" h="4472590">
                <a:moveTo>
                  <a:pt x="0" y="0"/>
                </a:moveTo>
                <a:lnTo>
                  <a:pt x="4472590" y="0"/>
                </a:lnTo>
                <a:lnTo>
                  <a:pt x="4472590" y="4472590"/>
                </a:lnTo>
                <a:lnTo>
                  <a:pt x="0" y="44725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0" y="-1021366"/>
            <a:ext cx="3904903" cy="3904903"/>
          </a:xfrm>
          <a:custGeom>
            <a:avLst/>
            <a:gdLst/>
            <a:ahLst/>
            <a:cxnLst/>
            <a:rect l="l" t="t" r="r" b="b"/>
            <a:pathLst>
              <a:path w="3904903" h="3904903">
                <a:moveTo>
                  <a:pt x="0" y="0"/>
                </a:moveTo>
                <a:lnTo>
                  <a:pt x="3904903" y="0"/>
                </a:lnTo>
                <a:lnTo>
                  <a:pt x="3904903" y="3904903"/>
                </a:lnTo>
                <a:lnTo>
                  <a:pt x="0" y="3904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14201428" y="-568357"/>
            <a:ext cx="4972614" cy="4972614"/>
          </a:xfrm>
          <a:custGeom>
            <a:avLst/>
            <a:gdLst/>
            <a:ahLst/>
            <a:cxnLst/>
            <a:rect l="l" t="t" r="r" b="b"/>
            <a:pathLst>
              <a:path w="4972614" h="4972614">
                <a:moveTo>
                  <a:pt x="0" y="0"/>
                </a:moveTo>
                <a:lnTo>
                  <a:pt x="4972614" y="0"/>
                </a:lnTo>
                <a:lnTo>
                  <a:pt x="4972614" y="4972614"/>
                </a:lnTo>
                <a:lnTo>
                  <a:pt x="0" y="49726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6" name="Freeform 6"/>
          <p:cNvSpPr/>
          <p:nvPr/>
        </p:nvSpPr>
        <p:spPr>
          <a:xfrm>
            <a:off x="-1463555" y="2305559"/>
            <a:ext cx="3513622" cy="3330879"/>
          </a:xfrm>
          <a:custGeom>
            <a:avLst/>
            <a:gdLst/>
            <a:ahLst/>
            <a:cxnLst/>
            <a:rect l="l" t="t" r="r" b="b"/>
            <a:pathLst>
              <a:path w="3513622" h="3330879">
                <a:moveTo>
                  <a:pt x="0" y="0"/>
                </a:moveTo>
                <a:lnTo>
                  <a:pt x="3513621" y="0"/>
                </a:lnTo>
                <a:lnTo>
                  <a:pt x="3513621" y="3330879"/>
                </a:lnTo>
                <a:lnTo>
                  <a:pt x="0" y="333087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2743" b="-2743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7" name="Freeform 7"/>
          <p:cNvSpPr/>
          <p:nvPr/>
        </p:nvSpPr>
        <p:spPr>
          <a:xfrm>
            <a:off x="9803883" y="-2019300"/>
            <a:ext cx="5153751" cy="4315968"/>
          </a:xfrm>
          <a:custGeom>
            <a:avLst/>
            <a:gdLst/>
            <a:ahLst/>
            <a:cxnLst/>
            <a:rect l="l" t="t" r="r" b="b"/>
            <a:pathLst>
              <a:path w="4059682" h="4059682">
                <a:moveTo>
                  <a:pt x="0" y="0"/>
                </a:moveTo>
                <a:lnTo>
                  <a:pt x="4059682" y="0"/>
                </a:lnTo>
                <a:lnTo>
                  <a:pt x="4059682" y="4059682"/>
                </a:lnTo>
                <a:lnTo>
                  <a:pt x="0" y="40596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8" name="Freeform 8"/>
          <p:cNvSpPr/>
          <p:nvPr/>
        </p:nvSpPr>
        <p:spPr>
          <a:xfrm>
            <a:off x="-12196" y="6350919"/>
            <a:ext cx="6565396" cy="8850982"/>
          </a:xfrm>
          <a:custGeom>
            <a:avLst/>
            <a:gdLst/>
            <a:ahLst/>
            <a:cxnLst/>
            <a:rect l="l" t="t" r="r" b="b"/>
            <a:pathLst>
              <a:path w="5479908" h="8225002">
                <a:moveTo>
                  <a:pt x="0" y="0"/>
                </a:moveTo>
                <a:lnTo>
                  <a:pt x="5479907" y="0"/>
                </a:lnTo>
                <a:lnTo>
                  <a:pt x="5479907" y="8225002"/>
                </a:lnTo>
                <a:lnTo>
                  <a:pt x="0" y="8225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9" name="Group 9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64706"/>
              </a:srgbClr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094039" y="446464"/>
            <a:ext cx="14099921" cy="9394073"/>
          </a:xfrm>
          <a:custGeom>
            <a:avLst/>
            <a:gdLst/>
            <a:ahLst/>
            <a:cxnLst/>
            <a:rect l="l" t="t" r="r" b="b"/>
            <a:pathLst>
              <a:path w="14099921" h="9394073">
                <a:moveTo>
                  <a:pt x="0" y="0"/>
                </a:moveTo>
                <a:lnTo>
                  <a:pt x="14099922" y="0"/>
                </a:lnTo>
                <a:lnTo>
                  <a:pt x="14099922" y="9394072"/>
                </a:lnTo>
                <a:lnTo>
                  <a:pt x="0" y="93940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50961" y="7098153"/>
            <a:ext cx="5816677" cy="5816677"/>
          </a:xfrm>
          <a:custGeom>
            <a:avLst/>
            <a:gdLst/>
            <a:ahLst/>
            <a:cxnLst/>
            <a:rect l="l" t="t" r="r" b="b"/>
            <a:pathLst>
              <a:path w="5816677" h="5816677">
                <a:moveTo>
                  <a:pt x="0" y="0"/>
                </a:moveTo>
                <a:lnTo>
                  <a:pt x="5816678" y="0"/>
                </a:lnTo>
                <a:lnTo>
                  <a:pt x="5816678" y="5816677"/>
                </a:lnTo>
                <a:lnTo>
                  <a:pt x="0" y="5816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521493" y="1028700"/>
            <a:ext cx="7008535" cy="6713901"/>
            <a:chOff x="0" y="0"/>
            <a:chExt cx="1073866" cy="10287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73866" cy="1028722"/>
            </a:xfrm>
            <a:custGeom>
              <a:avLst/>
              <a:gdLst/>
              <a:ahLst/>
              <a:cxnLst/>
              <a:rect l="l" t="t" r="r" b="b"/>
              <a:pathLst>
                <a:path w="1073866" h="1028722">
                  <a:moveTo>
                    <a:pt x="110464" y="0"/>
                  </a:moveTo>
                  <a:lnTo>
                    <a:pt x="963402" y="0"/>
                  </a:lnTo>
                  <a:cubicBezTo>
                    <a:pt x="1024410" y="0"/>
                    <a:pt x="1073866" y="49456"/>
                    <a:pt x="1073866" y="110464"/>
                  </a:cubicBezTo>
                  <a:lnTo>
                    <a:pt x="1073866" y="918257"/>
                  </a:lnTo>
                  <a:cubicBezTo>
                    <a:pt x="1073866" y="979265"/>
                    <a:pt x="1024410" y="1028722"/>
                    <a:pt x="963402" y="1028722"/>
                  </a:cubicBezTo>
                  <a:lnTo>
                    <a:pt x="110464" y="1028722"/>
                  </a:lnTo>
                  <a:cubicBezTo>
                    <a:pt x="49456" y="1028722"/>
                    <a:pt x="0" y="979265"/>
                    <a:pt x="0" y="918257"/>
                  </a:cubicBezTo>
                  <a:lnTo>
                    <a:pt x="0" y="110464"/>
                  </a:lnTo>
                  <a:cubicBezTo>
                    <a:pt x="0" y="49456"/>
                    <a:pt x="49456" y="0"/>
                    <a:pt x="110464" y="0"/>
                  </a:cubicBezTo>
                  <a:close/>
                </a:path>
              </a:pathLst>
            </a:custGeom>
            <a:blipFill>
              <a:blip r:embed="rId5"/>
              <a:stretch>
                <a:fillRect l="-4569" t="-11214" r="-10039"/>
              </a:stretch>
            </a:blip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5" name="Freeform 5"/>
          <p:cNvSpPr/>
          <p:nvPr/>
        </p:nvSpPr>
        <p:spPr>
          <a:xfrm>
            <a:off x="-2680776" y="-1797254"/>
            <a:ext cx="4607380" cy="4607380"/>
          </a:xfrm>
          <a:custGeom>
            <a:avLst/>
            <a:gdLst/>
            <a:ahLst/>
            <a:cxnLst/>
            <a:rect l="l" t="t" r="r" b="b"/>
            <a:pathLst>
              <a:path w="4607380" h="4607380">
                <a:moveTo>
                  <a:pt x="0" y="0"/>
                </a:moveTo>
                <a:lnTo>
                  <a:pt x="4607381" y="0"/>
                </a:lnTo>
                <a:lnTo>
                  <a:pt x="4607381" y="4607380"/>
                </a:lnTo>
                <a:lnTo>
                  <a:pt x="0" y="4607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10521493" y="7901525"/>
            <a:ext cx="7008535" cy="1528004"/>
            <a:chOff x="0" y="0"/>
            <a:chExt cx="9344714" cy="2037339"/>
          </a:xfrm>
        </p:grpSpPr>
        <p:sp>
          <p:nvSpPr>
            <p:cNvPr id="7" name="Freeform 7"/>
            <p:cNvSpPr/>
            <p:nvPr/>
          </p:nvSpPr>
          <p:spPr>
            <a:xfrm>
              <a:off x="6646296" y="13525"/>
              <a:ext cx="2698418" cy="2023813"/>
            </a:xfrm>
            <a:custGeom>
              <a:avLst/>
              <a:gdLst/>
              <a:ahLst/>
              <a:cxnLst/>
              <a:rect l="l" t="t" r="r" b="b"/>
              <a:pathLst>
                <a:path w="2698418" h="2023813">
                  <a:moveTo>
                    <a:pt x="0" y="0"/>
                  </a:moveTo>
                  <a:lnTo>
                    <a:pt x="2698418" y="0"/>
                  </a:lnTo>
                  <a:lnTo>
                    <a:pt x="2698418" y="2023814"/>
                  </a:lnTo>
                  <a:lnTo>
                    <a:pt x="0" y="202381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Freeform 8"/>
            <p:cNvSpPr/>
            <p:nvPr/>
          </p:nvSpPr>
          <p:spPr>
            <a:xfrm>
              <a:off x="2591525" y="0"/>
              <a:ext cx="3908053" cy="2023813"/>
            </a:xfrm>
            <a:custGeom>
              <a:avLst/>
              <a:gdLst/>
              <a:ahLst/>
              <a:cxnLst/>
              <a:rect l="l" t="t" r="r" b="b"/>
              <a:pathLst>
                <a:path w="3908053" h="2023813">
                  <a:moveTo>
                    <a:pt x="0" y="0"/>
                  </a:moveTo>
                  <a:lnTo>
                    <a:pt x="3908053" y="0"/>
                  </a:lnTo>
                  <a:lnTo>
                    <a:pt x="3908053" y="2023813"/>
                  </a:lnTo>
                  <a:lnTo>
                    <a:pt x="0" y="20238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2444806" cy="2037339"/>
            </a:xfrm>
            <a:custGeom>
              <a:avLst/>
              <a:gdLst/>
              <a:ahLst/>
              <a:cxnLst/>
              <a:rect l="l" t="t" r="r" b="b"/>
              <a:pathLst>
                <a:path w="2444806" h="2037339">
                  <a:moveTo>
                    <a:pt x="0" y="0"/>
                  </a:moveTo>
                  <a:lnTo>
                    <a:pt x="2444806" y="0"/>
                  </a:lnTo>
                  <a:lnTo>
                    <a:pt x="2444806" y="2037339"/>
                  </a:lnTo>
                  <a:lnTo>
                    <a:pt x="0" y="20373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 rot="7990">
            <a:off x="1029520" y="2457384"/>
            <a:ext cx="7308041" cy="83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6399" b="1" spc="339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略歴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3726497"/>
            <a:ext cx="9492793" cy="4939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G's ACADEMY　LAB18期生</a:t>
            </a:r>
          </a:p>
          <a:p>
            <a:pPr algn="just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株式会社プロタゴニスト 創業（2020〜2025）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└ Web3特化人材プラットフォームを展開、その後M&amp;A</a:t>
            </a:r>
          </a:p>
          <a:p>
            <a:pPr algn="just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独立系VC（2018〜2020）</a:t>
            </a: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└ スタートアップの投資や支援</a:t>
            </a:r>
          </a:p>
          <a:p>
            <a:pPr algn="just">
              <a:lnSpc>
                <a:spcPts val="3919"/>
              </a:lnSpc>
            </a:pPr>
            <a:endParaRPr lang="en-US" sz="2799" b="1">
              <a:solidFill>
                <a:srgbClr val="000000"/>
              </a:solidFill>
              <a:latin typeface="Noto Sans JP Bold"/>
              <a:ea typeface="Noto Sans JP Bold"/>
              <a:cs typeface="Noto Sans JP Bold"/>
              <a:sym typeface="Noto Sans JP Bold"/>
            </a:endParaRPr>
          </a:p>
          <a:p>
            <a:pPr algn="just">
              <a:lnSpc>
                <a:spcPts val="3919"/>
              </a:lnSpc>
            </a:pPr>
            <a:r>
              <a:rPr lang="en-US" sz="2799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コンサル・営業職も経験（2016〜2018）</a:t>
            </a:r>
          </a:p>
          <a:p>
            <a:pPr marL="0" lvl="0" indent="0" algn="just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└ 中小企業向け営業支援など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50961" y="7098153"/>
            <a:ext cx="5816677" cy="5816677"/>
          </a:xfrm>
          <a:custGeom>
            <a:avLst/>
            <a:gdLst/>
            <a:ahLst/>
            <a:cxnLst/>
            <a:rect l="l" t="t" r="r" b="b"/>
            <a:pathLst>
              <a:path w="5816677" h="5816677">
                <a:moveTo>
                  <a:pt x="0" y="0"/>
                </a:moveTo>
                <a:lnTo>
                  <a:pt x="5816678" y="0"/>
                </a:lnTo>
                <a:lnTo>
                  <a:pt x="5816678" y="5816677"/>
                </a:lnTo>
                <a:lnTo>
                  <a:pt x="0" y="5816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1963369" y="0"/>
            <a:ext cx="14361263" cy="10770947"/>
          </a:xfrm>
          <a:custGeom>
            <a:avLst/>
            <a:gdLst/>
            <a:ahLst/>
            <a:cxnLst/>
            <a:rect l="l" t="t" r="r" b="b"/>
            <a:pathLst>
              <a:path w="14361263" h="10770947">
                <a:moveTo>
                  <a:pt x="0" y="0"/>
                </a:moveTo>
                <a:lnTo>
                  <a:pt x="14361262" y="0"/>
                </a:lnTo>
                <a:lnTo>
                  <a:pt x="14361262" y="10770947"/>
                </a:lnTo>
                <a:lnTo>
                  <a:pt x="0" y="1077094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-2680776" y="-1797254"/>
            <a:ext cx="4607380" cy="4607380"/>
          </a:xfrm>
          <a:custGeom>
            <a:avLst/>
            <a:gdLst/>
            <a:ahLst/>
            <a:cxnLst/>
            <a:rect l="l" t="t" r="r" b="b"/>
            <a:pathLst>
              <a:path w="4607380" h="4607380">
                <a:moveTo>
                  <a:pt x="0" y="0"/>
                </a:moveTo>
                <a:lnTo>
                  <a:pt x="4607381" y="0"/>
                </a:lnTo>
                <a:lnTo>
                  <a:pt x="4607381" y="4607380"/>
                </a:lnTo>
                <a:lnTo>
                  <a:pt x="0" y="4607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50961" y="7098153"/>
            <a:ext cx="5816677" cy="5816677"/>
          </a:xfrm>
          <a:custGeom>
            <a:avLst/>
            <a:gdLst/>
            <a:ahLst/>
            <a:cxnLst/>
            <a:rect l="l" t="t" r="r" b="b"/>
            <a:pathLst>
              <a:path w="5816677" h="5816677">
                <a:moveTo>
                  <a:pt x="0" y="0"/>
                </a:moveTo>
                <a:lnTo>
                  <a:pt x="5816678" y="0"/>
                </a:lnTo>
                <a:lnTo>
                  <a:pt x="5816678" y="5816677"/>
                </a:lnTo>
                <a:lnTo>
                  <a:pt x="0" y="5816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2680776" y="-1797254"/>
            <a:ext cx="4607380" cy="4607380"/>
          </a:xfrm>
          <a:custGeom>
            <a:avLst/>
            <a:gdLst/>
            <a:ahLst/>
            <a:cxnLst/>
            <a:rect l="l" t="t" r="r" b="b"/>
            <a:pathLst>
              <a:path w="4607380" h="4607380">
                <a:moveTo>
                  <a:pt x="0" y="0"/>
                </a:moveTo>
                <a:lnTo>
                  <a:pt x="4607381" y="0"/>
                </a:lnTo>
                <a:lnTo>
                  <a:pt x="4607381" y="4607380"/>
                </a:lnTo>
                <a:lnTo>
                  <a:pt x="0" y="4607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1028700" y="1754505"/>
            <a:ext cx="6013449" cy="7731585"/>
          </a:xfrm>
          <a:custGeom>
            <a:avLst/>
            <a:gdLst/>
            <a:ahLst/>
            <a:cxnLst/>
            <a:rect l="l" t="t" r="r" b="b"/>
            <a:pathLst>
              <a:path w="6013449" h="7731585">
                <a:moveTo>
                  <a:pt x="0" y="0"/>
                </a:moveTo>
                <a:lnTo>
                  <a:pt x="6013449" y="0"/>
                </a:lnTo>
                <a:lnTo>
                  <a:pt x="6013449" y="7731585"/>
                </a:lnTo>
                <a:lnTo>
                  <a:pt x="0" y="773158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16739"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Freeform 5"/>
          <p:cNvSpPr/>
          <p:nvPr/>
        </p:nvSpPr>
        <p:spPr>
          <a:xfrm>
            <a:off x="8227149" y="3667909"/>
            <a:ext cx="9032151" cy="6017671"/>
          </a:xfrm>
          <a:custGeom>
            <a:avLst/>
            <a:gdLst/>
            <a:ahLst/>
            <a:cxnLst/>
            <a:rect l="l" t="t" r="r" b="b"/>
            <a:pathLst>
              <a:path w="9032151" h="6017671">
                <a:moveTo>
                  <a:pt x="0" y="0"/>
                </a:moveTo>
                <a:lnTo>
                  <a:pt x="9032151" y="0"/>
                </a:lnTo>
                <a:lnTo>
                  <a:pt x="9032151" y="6017670"/>
                </a:lnTo>
                <a:lnTo>
                  <a:pt x="0" y="60176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6" name="Group 6"/>
          <p:cNvGrpSpPr/>
          <p:nvPr/>
        </p:nvGrpSpPr>
        <p:grpSpPr>
          <a:xfrm>
            <a:off x="7999967" y="506436"/>
            <a:ext cx="9050780" cy="2798565"/>
            <a:chOff x="0" y="0"/>
            <a:chExt cx="2383745" cy="73707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383745" cy="737071"/>
            </a:xfrm>
            <a:custGeom>
              <a:avLst/>
              <a:gdLst/>
              <a:ahLst/>
              <a:cxnLst/>
              <a:rect l="l" t="t" r="r" b="b"/>
              <a:pathLst>
                <a:path w="2383745" h="737071">
                  <a:moveTo>
                    <a:pt x="43625" y="0"/>
                  </a:moveTo>
                  <a:lnTo>
                    <a:pt x="2340120" y="0"/>
                  </a:lnTo>
                  <a:cubicBezTo>
                    <a:pt x="2351690" y="0"/>
                    <a:pt x="2362786" y="4596"/>
                    <a:pt x="2370967" y="12777"/>
                  </a:cubicBezTo>
                  <a:cubicBezTo>
                    <a:pt x="2379148" y="20959"/>
                    <a:pt x="2383745" y="32055"/>
                    <a:pt x="2383745" y="43625"/>
                  </a:cubicBezTo>
                  <a:lnTo>
                    <a:pt x="2383745" y="693446"/>
                  </a:lnTo>
                  <a:cubicBezTo>
                    <a:pt x="2383745" y="705016"/>
                    <a:pt x="2379148" y="716112"/>
                    <a:pt x="2370967" y="724293"/>
                  </a:cubicBezTo>
                  <a:cubicBezTo>
                    <a:pt x="2362786" y="732474"/>
                    <a:pt x="2351690" y="737071"/>
                    <a:pt x="2340120" y="737071"/>
                  </a:cubicBezTo>
                  <a:lnTo>
                    <a:pt x="43625" y="737071"/>
                  </a:lnTo>
                  <a:cubicBezTo>
                    <a:pt x="32055" y="737071"/>
                    <a:pt x="20959" y="732474"/>
                    <a:pt x="12777" y="724293"/>
                  </a:cubicBezTo>
                  <a:cubicBezTo>
                    <a:pt x="4596" y="716112"/>
                    <a:pt x="0" y="705016"/>
                    <a:pt x="0" y="693446"/>
                  </a:cubicBezTo>
                  <a:lnTo>
                    <a:pt x="0" y="43625"/>
                  </a:lnTo>
                  <a:cubicBezTo>
                    <a:pt x="0" y="32055"/>
                    <a:pt x="4596" y="20959"/>
                    <a:pt x="12777" y="12777"/>
                  </a:cubicBezTo>
                  <a:cubicBezTo>
                    <a:pt x="20959" y="4596"/>
                    <a:pt x="32055" y="0"/>
                    <a:pt x="4362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AC3DF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383745" cy="7846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51662" y="1023704"/>
            <a:ext cx="7947390" cy="166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719"/>
              </a:lnSpc>
            </a:pPr>
            <a:r>
              <a:rPr lang="en-US" sz="48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おめでとう広告ってすごい！自分でも</a:t>
            </a:r>
            <a:r>
              <a:rPr lang="en-US" sz="4800" b="1" u="none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やってみたい！！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50961" y="7098153"/>
            <a:ext cx="5816677" cy="5816677"/>
          </a:xfrm>
          <a:custGeom>
            <a:avLst/>
            <a:gdLst/>
            <a:ahLst/>
            <a:cxnLst/>
            <a:rect l="l" t="t" r="r" b="b"/>
            <a:pathLst>
              <a:path w="5816677" h="5816677">
                <a:moveTo>
                  <a:pt x="0" y="0"/>
                </a:moveTo>
                <a:lnTo>
                  <a:pt x="5816678" y="0"/>
                </a:lnTo>
                <a:lnTo>
                  <a:pt x="5816678" y="5816677"/>
                </a:lnTo>
                <a:lnTo>
                  <a:pt x="0" y="58166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-2680776" y="-1797254"/>
            <a:ext cx="4607380" cy="4607380"/>
          </a:xfrm>
          <a:custGeom>
            <a:avLst/>
            <a:gdLst/>
            <a:ahLst/>
            <a:cxnLst/>
            <a:rect l="l" t="t" r="r" b="b"/>
            <a:pathLst>
              <a:path w="4607380" h="4607380">
                <a:moveTo>
                  <a:pt x="0" y="0"/>
                </a:moveTo>
                <a:lnTo>
                  <a:pt x="4607381" y="0"/>
                </a:lnTo>
                <a:lnTo>
                  <a:pt x="4607381" y="4607380"/>
                </a:lnTo>
                <a:lnTo>
                  <a:pt x="0" y="46073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4" name="Freeform 4"/>
          <p:cNvSpPr/>
          <p:nvPr/>
        </p:nvSpPr>
        <p:spPr>
          <a:xfrm>
            <a:off x="-455556" y="3891296"/>
            <a:ext cx="9599556" cy="6395704"/>
          </a:xfrm>
          <a:custGeom>
            <a:avLst/>
            <a:gdLst/>
            <a:ahLst/>
            <a:cxnLst/>
            <a:rect l="l" t="t" r="r" b="b"/>
            <a:pathLst>
              <a:path w="9599556" h="6395704">
                <a:moveTo>
                  <a:pt x="0" y="0"/>
                </a:moveTo>
                <a:lnTo>
                  <a:pt x="9599556" y="0"/>
                </a:lnTo>
                <a:lnTo>
                  <a:pt x="9599556" y="6395704"/>
                </a:lnTo>
                <a:lnTo>
                  <a:pt x="0" y="6395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173296" y="1066165"/>
            <a:ext cx="13941409" cy="751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00"/>
              </a:lnSpc>
            </a:pPr>
            <a:r>
              <a:rPr lang="en-US" sz="5600" b="1">
                <a:solidFill>
                  <a:srgbClr val="000000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数名の経験者へヒヤリング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780883" y="3026644"/>
            <a:ext cx="8112732" cy="5132407"/>
            <a:chOff x="0" y="0"/>
            <a:chExt cx="2270321" cy="14362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70321" cy="1436287"/>
            </a:xfrm>
            <a:custGeom>
              <a:avLst/>
              <a:gdLst/>
              <a:ahLst/>
              <a:cxnLst/>
              <a:rect l="l" t="t" r="r" b="b"/>
              <a:pathLst>
                <a:path w="2270321" h="1436287">
                  <a:moveTo>
                    <a:pt x="48669" y="0"/>
                  </a:moveTo>
                  <a:lnTo>
                    <a:pt x="2221653" y="0"/>
                  </a:lnTo>
                  <a:cubicBezTo>
                    <a:pt x="2234560" y="0"/>
                    <a:pt x="2246940" y="5128"/>
                    <a:pt x="2256067" y="14255"/>
                  </a:cubicBezTo>
                  <a:cubicBezTo>
                    <a:pt x="2265194" y="23382"/>
                    <a:pt x="2270321" y="35761"/>
                    <a:pt x="2270321" y="48669"/>
                  </a:cubicBezTo>
                  <a:lnTo>
                    <a:pt x="2270321" y="1387618"/>
                  </a:lnTo>
                  <a:cubicBezTo>
                    <a:pt x="2270321" y="1400526"/>
                    <a:pt x="2265194" y="1412905"/>
                    <a:pt x="2256067" y="1422032"/>
                  </a:cubicBezTo>
                  <a:cubicBezTo>
                    <a:pt x="2246940" y="1431160"/>
                    <a:pt x="2234560" y="1436287"/>
                    <a:pt x="2221653" y="1436287"/>
                  </a:cubicBezTo>
                  <a:lnTo>
                    <a:pt x="48669" y="1436287"/>
                  </a:lnTo>
                  <a:cubicBezTo>
                    <a:pt x="35761" y="1436287"/>
                    <a:pt x="23382" y="1431160"/>
                    <a:pt x="14255" y="1422032"/>
                  </a:cubicBezTo>
                  <a:cubicBezTo>
                    <a:pt x="5128" y="1412905"/>
                    <a:pt x="0" y="1400526"/>
                    <a:pt x="0" y="1387618"/>
                  </a:cubicBezTo>
                  <a:lnTo>
                    <a:pt x="0" y="48669"/>
                  </a:lnTo>
                  <a:cubicBezTo>
                    <a:pt x="0" y="35761"/>
                    <a:pt x="5128" y="23382"/>
                    <a:pt x="14255" y="14255"/>
                  </a:cubicBezTo>
                  <a:cubicBezTo>
                    <a:pt x="23382" y="5128"/>
                    <a:pt x="35761" y="0"/>
                    <a:pt x="4866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BAC3DF"/>
              </a:solidFill>
              <a:prstDash val="solid"/>
              <a:round/>
            </a:ln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70321" cy="1483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143279" y="3863108"/>
            <a:ext cx="7387941" cy="3364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719"/>
              </a:lnSpc>
            </a:pPr>
            <a:r>
              <a:rPr lang="en-US" sz="48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アイドル続けるのは大変。</a:t>
            </a:r>
          </a:p>
          <a:p>
            <a:pPr marL="0" lvl="0" indent="0" algn="just">
              <a:lnSpc>
                <a:spcPts val="6719"/>
              </a:lnSpc>
            </a:pPr>
            <a:r>
              <a:rPr lang="en-US" sz="48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だからこそ、ファンが自発的に企画する「おめでとう広告」には意味がある！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4732" y="3554957"/>
            <a:ext cx="5388179" cy="5752769"/>
            <a:chOff x="0" y="0"/>
            <a:chExt cx="1573421" cy="16798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73421" cy="1679886"/>
            </a:xfrm>
            <a:custGeom>
              <a:avLst/>
              <a:gdLst/>
              <a:ahLst/>
              <a:cxnLst/>
              <a:rect l="l" t="t" r="r" b="b"/>
              <a:pathLst>
                <a:path w="1573421" h="1679886">
                  <a:moveTo>
                    <a:pt x="73279" y="0"/>
                  </a:moveTo>
                  <a:lnTo>
                    <a:pt x="1500143" y="0"/>
                  </a:lnTo>
                  <a:cubicBezTo>
                    <a:pt x="1519577" y="0"/>
                    <a:pt x="1538216" y="7720"/>
                    <a:pt x="1551958" y="21463"/>
                  </a:cubicBezTo>
                  <a:cubicBezTo>
                    <a:pt x="1565701" y="35205"/>
                    <a:pt x="1573421" y="53844"/>
                    <a:pt x="1573421" y="73279"/>
                  </a:cubicBezTo>
                  <a:lnTo>
                    <a:pt x="1573421" y="1606608"/>
                  </a:lnTo>
                  <a:cubicBezTo>
                    <a:pt x="1573421" y="1647078"/>
                    <a:pt x="1540613" y="1679886"/>
                    <a:pt x="1500143" y="1679886"/>
                  </a:cubicBezTo>
                  <a:lnTo>
                    <a:pt x="73279" y="1679886"/>
                  </a:lnTo>
                  <a:cubicBezTo>
                    <a:pt x="32808" y="1679886"/>
                    <a:pt x="0" y="1647078"/>
                    <a:pt x="0" y="1606608"/>
                  </a:cubicBezTo>
                  <a:lnTo>
                    <a:pt x="0" y="73279"/>
                  </a:lnTo>
                  <a:cubicBezTo>
                    <a:pt x="0" y="32808"/>
                    <a:pt x="32808" y="0"/>
                    <a:pt x="732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573421" cy="1727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450698" y="3554957"/>
            <a:ext cx="5388179" cy="5752769"/>
            <a:chOff x="0" y="0"/>
            <a:chExt cx="1573421" cy="16798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73421" cy="1679886"/>
            </a:xfrm>
            <a:custGeom>
              <a:avLst/>
              <a:gdLst/>
              <a:ahLst/>
              <a:cxnLst/>
              <a:rect l="l" t="t" r="r" b="b"/>
              <a:pathLst>
                <a:path w="1573421" h="1679886">
                  <a:moveTo>
                    <a:pt x="73279" y="0"/>
                  </a:moveTo>
                  <a:lnTo>
                    <a:pt x="1500143" y="0"/>
                  </a:lnTo>
                  <a:cubicBezTo>
                    <a:pt x="1519577" y="0"/>
                    <a:pt x="1538216" y="7720"/>
                    <a:pt x="1551958" y="21463"/>
                  </a:cubicBezTo>
                  <a:cubicBezTo>
                    <a:pt x="1565701" y="35205"/>
                    <a:pt x="1573421" y="53844"/>
                    <a:pt x="1573421" y="73279"/>
                  </a:cubicBezTo>
                  <a:lnTo>
                    <a:pt x="1573421" y="1606608"/>
                  </a:lnTo>
                  <a:cubicBezTo>
                    <a:pt x="1573421" y="1647078"/>
                    <a:pt x="1540613" y="1679886"/>
                    <a:pt x="1500143" y="1679886"/>
                  </a:cubicBezTo>
                  <a:lnTo>
                    <a:pt x="73279" y="1679886"/>
                  </a:lnTo>
                  <a:cubicBezTo>
                    <a:pt x="32808" y="1679886"/>
                    <a:pt x="0" y="1647078"/>
                    <a:pt x="0" y="1606608"/>
                  </a:cubicBezTo>
                  <a:lnTo>
                    <a:pt x="0" y="73279"/>
                  </a:lnTo>
                  <a:cubicBezTo>
                    <a:pt x="0" y="32808"/>
                    <a:pt x="32808" y="0"/>
                    <a:pt x="732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573421" cy="1727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385852" y="3554957"/>
            <a:ext cx="5388179" cy="5752769"/>
            <a:chOff x="0" y="0"/>
            <a:chExt cx="1573421" cy="16798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73421" cy="1679886"/>
            </a:xfrm>
            <a:custGeom>
              <a:avLst/>
              <a:gdLst/>
              <a:ahLst/>
              <a:cxnLst/>
              <a:rect l="l" t="t" r="r" b="b"/>
              <a:pathLst>
                <a:path w="1573421" h="1679886">
                  <a:moveTo>
                    <a:pt x="73279" y="0"/>
                  </a:moveTo>
                  <a:lnTo>
                    <a:pt x="1500143" y="0"/>
                  </a:lnTo>
                  <a:cubicBezTo>
                    <a:pt x="1519577" y="0"/>
                    <a:pt x="1538216" y="7720"/>
                    <a:pt x="1551958" y="21463"/>
                  </a:cubicBezTo>
                  <a:cubicBezTo>
                    <a:pt x="1565701" y="35205"/>
                    <a:pt x="1573421" y="53844"/>
                    <a:pt x="1573421" y="73279"/>
                  </a:cubicBezTo>
                  <a:lnTo>
                    <a:pt x="1573421" y="1606608"/>
                  </a:lnTo>
                  <a:cubicBezTo>
                    <a:pt x="1573421" y="1647078"/>
                    <a:pt x="1540613" y="1679886"/>
                    <a:pt x="1500143" y="1679886"/>
                  </a:cubicBezTo>
                  <a:lnTo>
                    <a:pt x="73279" y="1679886"/>
                  </a:lnTo>
                  <a:cubicBezTo>
                    <a:pt x="32808" y="1679886"/>
                    <a:pt x="0" y="1647078"/>
                    <a:pt x="0" y="1606608"/>
                  </a:cubicBezTo>
                  <a:lnTo>
                    <a:pt x="0" y="73279"/>
                  </a:lnTo>
                  <a:cubicBezTo>
                    <a:pt x="0" y="32808"/>
                    <a:pt x="32808" y="0"/>
                    <a:pt x="73279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1573421" cy="172751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265016" y="2705909"/>
            <a:ext cx="1887611" cy="1698095"/>
            <a:chOff x="0" y="0"/>
            <a:chExt cx="450613" cy="405371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0613" cy="405371"/>
            </a:xfrm>
            <a:custGeom>
              <a:avLst/>
              <a:gdLst/>
              <a:ahLst/>
              <a:cxnLst/>
              <a:rect l="l" t="t" r="r" b="b"/>
              <a:pathLst>
                <a:path w="450613" h="405371">
                  <a:moveTo>
                    <a:pt x="202686" y="0"/>
                  </a:moveTo>
                  <a:lnTo>
                    <a:pt x="247927" y="0"/>
                  </a:lnTo>
                  <a:cubicBezTo>
                    <a:pt x="301683" y="0"/>
                    <a:pt x="353236" y="21354"/>
                    <a:pt x="391247" y="59365"/>
                  </a:cubicBezTo>
                  <a:cubicBezTo>
                    <a:pt x="429258" y="97376"/>
                    <a:pt x="450613" y="148930"/>
                    <a:pt x="450613" y="202686"/>
                  </a:cubicBezTo>
                  <a:lnTo>
                    <a:pt x="450613" y="202686"/>
                  </a:lnTo>
                  <a:cubicBezTo>
                    <a:pt x="450613" y="314626"/>
                    <a:pt x="359867" y="405371"/>
                    <a:pt x="247927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450613" cy="452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200194" y="2705909"/>
            <a:ext cx="1887611" cy="1698095"/>
            <a:chOff x="0" y="0"/>
            <a:chExt cx="450613" cy="405371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0613" cy="405371"/>
            </a:xfrm>
            <a:custGeom>
              <a:avLst/>
              <a:gdLst/>
              <a:ahLst/>
              <a:cxnLst/>
              <a:rect l="l" t="t" r="r" b="b"/>
              <a:pathLst>
                <a:path w="450613" h="405371">
                  <a:moveTo>
                    <a:pt x="202686" y="0"/>
                  </a:moveTo>
                  <a:lnTo>
                    <a:pt x="247927" y="0"/>
                  </a:lnTo>
                  <a:cubicBezTo>
                    <a:pt x="301683" y="0"/>
                    <a:pt x="353236" y="21354"/>
                    <a:pt x="391247" y="59365"/>
                  </a:cubicBezTo>
                  <a:cubicBezTo>
                    <a:pt x="429258" y="97376"/>
                    <a:pt x="450613" y="148930"/>
                    <a:pt x="450613" y="202686"/>
                  </a:cubicBezTo>
                  <a:lnTo>
                    <a:pt x="450613" y="202686"/>
                  </a:lnTo>
                  <a:cubicBezTo>
                    <a:pt x="450613" y="314626"/>
                    <a:pt x="359867" y="405371"/>
                    <a:pt x="247927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450613" cy="452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4136136" y="2705909"/>
            <a:ext cx="1887611" cy="1698095"/>
            <a:chOff x="0" y="0"/>
            <a:chExt cx="450613" cy="40537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50613" cy="405371"/>
            </a:xfrm>
            <a:custGeom>
              <a:avLst/>
              <a:gdLst/>
              <a:ahLst/>
              <a:cxnLst/>
              <a:rect l="l" t="t" r="r" b="b"/>
              <a:pathLst>
                <a:path w="450613" h="405371">
                  <a:moveTo>
                    <a:pt x="202686" y="0"/>
                  </a:moveTo>
                  <a:lnTo>
                    <a:pt x="247927" y="0"/>
                  </a:lnTo>
                  <a:cubicBezTo>
                    <a:pt x="301683" y="0"/>
                    <a:pt x="353236" y="21354"/>
                    <a:pt x="391247" y="59365"/>
                  </a:cubicBezTo>
                  <a:cubicBezTo>
                    <a:pt x="429258" y="97376"/>
                    <a:pt x="450613" y="148930"/>
                    <a:pt x="450613" y="202686"/>
                  </a:cubicBezTo>
                  <a:lnTo>
                    <a:pt x="450613" y="202686"/>
                  </a:lnTo>
                  <a:cubicBezTo>
                    <a:pt x="450613" y="314626"/>
                    <a:pt x="359867" y="405371"/>
                    <a:pt x="247927" y="405371"/>
                  </a:cubicBezTo>
                  <a:lnTo>
                    <a:pt x="202686" y="405371"/>
                  </a:lnTo>
                  <a:cubicBezTo>
                    <a:pt x="148930" y="405371"/>
                    <a:pt x="97376" y="384017"/>
                    <a:pt x="59365" y="346006"/>
                  </a:cubicBezTo>
                  <a:cubicBezTo>
                    <a:pt x="21354" y="307995"/>
                    <a:pt x="0" y="256441"/>
                    <a:pt x="0" y="202686"/>
                  </a:cubicBezTo>
                  <a:lnTo>
                    <a:pt x="0" y="202686"/>
                  </a:lnTo>
                  <a:cubicBezTo>
                    <a:pt x="0" y="148930"/>
                    <a:pt x="21354" y="97376"/>
                    <a:pt x="59365" y="59365"/>
                  </a:cubicBezTo>
                  <a:cubicBezTo>
                    <a:pt x="97376" y="21354"/>
                    <a:pt x="148930" y="0"/>
                    <a:pt x="2026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5170FF">
                    <a:alpha val="100000"/>
                  </a:srgbClr>
                </a:gs>
                <a:gs pos="100000">
                  <a:srgbClr val="FF66C4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450613" cy="4529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73211" y="5397561"/>
            <a:ext cx="4271220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やり方が</a:t>
            </a:r>
          </a:p>
          <a:p>
            <a:pPr marL="0" lvl="0" indent="0"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わかりにくい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31399" y="5397561"/>
            <a:ext cx="4625965" cy="195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１人で</a:t>
            </a:r>
          </a:p>
          <a:p>
            <a:pPr marL="0" lvl="0" indent="0"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やるには高額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812277" y="4902261"/>
            <a:ext cx="4535330" cy="2943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新規も</a:t>
            </a:r>
          </a:p>
          <a:p>
            <a:pPr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リピーターも</a:t>
            </a:r>
          </a:p>
          <a:p>
            <a:pPr marL="0" lvl="0" indent="0" algn="ctr">
              <a:lnSpc>
                <a:spcPts val="7840"/>
              </a:lnSpc>
            </a:pPr>
            <a:r>
              <a:rPr lang="en-US" sz="5600" b="1">
                <a:solidFill>
                  <a:srgbClr val="1A1A1A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集客が属人的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437260" y="3172664"/>
            <a:ext cx="1543123" cy="7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60"/>
              </a:lnSpc>
            </a:pPr>
            <a:r>
              <a:rPr lang="en-US" sz="5050" b="1">
                <a:solidFill>
                  <a:srgbClr val="F5F5F5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372820" y="3172664"/>
            <a:ext cx="1543123" cy="7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60"/>
              </a:lnSpc>
            </a:pPr>
            <a:r>
              <a:rPr lang="en-US" sz="5050" b="1">
                <a:solidFill>
                  <a:srgbClr val="F5F5F5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02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4308381" y="3172664"/>
            <a:ext cx="1543123" cy="764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60"/>
              </a:lnSpc>
            </a:pPr>
            <a:r>
              <a:rPr lang="en-US" sz="5050" b="1">
                <a:solidFill>
                  <a:srgbClr val="F5F5F5"/>
                </a:solidFill>
                <a:latin typeface="Noto Sans JP Bold"/>
                <a:ea typeface="Noto Sans JP Bold"/>
                <a:cs typeface="Noto Sans JP Bold"/>
                <a:sym typeface="Noto Sans JP Bold"/>
              </a:rPr>
              <a:t>03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09247" y="1006980"/>
            <a:ext cx="6508321" cy="8388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399"/>
              </a:lnSpc>
            </a:pPr>
            <a:r>
              <a:rPr lang="en-US" sz="6399" b="1">
                <a:solidFill>
                  <a:srgbClr val="FFFFFF"/>
                </a:solidFill>
                <a:latin typeface="Noto Sans JP Heavy"/>
                <a:ea typeface="Noto Sans JP Heavy"/>
                <a:cs typeface="Noto Sans JP Heavy"/>
                <a:sym typeface="Noto Sans JP Heavy"/>
              </a:rPr>
              <a:t>3つの課題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4704794" y="-2600035"/>
            <a:ext cx="6326406" cy="1536353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ja-JP" altLang="en-US"/>
          </a:p>
        </p:txBody>
      </p:sp>
      <p:sp>
        <p:nvSpPr>
          <p:cNvPr id="3" name="Freeform 3"/>
          <p:cNvSpPr/>
          <p:nvPr/>
        </p:nvSpPr>
        <p:spPr>
          <a:xfrm>
            <a:off x="478699" y="326256"/>
            <a:ext cx="3631072" cy="931044"/>
          </a:xfrm>
          <a:custGeom>
            <a:avLst/>
            <a:gdLst/>
            <a:ahLst/>
            <a:cxnLst/>
            <a:rect l="l" t="t" r="r" b="b"/>
            <a:pathLst>
              <a:path w="3631072" h="931044">
                <a:moveTo>
                  <a:pt x="0" y="0"/>
                </a:moveTo>
                <a:lnTo>
                  <a:pt x="3631072" y="0"/>
                </a:lnTo>
                <a:lnTo>
                  <a:pt x="3631072" y="931044"/>
                </a:lnTo>
                <a:lnTo>
                  <a:pt x="0" y="9310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ja-JP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78699" y="1808735"/>
            <a:ext cx="9897176" cy="5576106"/>
            <a:chOff x="0" y="0"/>
            <a:chExt cx="13196235" cy="7434807"/>
          </a:xfrm>
        </p:grpSpPr>
        <p:sp>
          <p:nvSpPr>
            <p:cNvPr id="5" name="TextBox 5"/>
            <p:cNvSpPr txBox="1"/>
            <p:nvPr/>
          </p:nvSpPr>
          <p:spPr>
            <a:xfrm>
              <a:off x="0" y="219075"/>
              <a:ext cx="11513127" cy="68580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10"/>
                </a:lnSpc>
              </a:pPr>
              <a:endParaRPr/>
            </a:p>
            <a:p>
              <a:pPr algn="l">
                <a:lnSpc>
                  <a:spcPts val="12401"/>
                </a:lnSpc>
              </a:pPr>
              <a:endParaRPr/>
            </a:p>
            <a:p>
              <a:pPr algn="l">
                <a:lnSpc>
                  <a:spcPts val="10703"/>
                </a:lnSpc>
              </a:pPr>
              <a:r>
                <a:rPr lang="en-US" sz="15290" b="1" spc="152">
                  <a:solidFill>
                    <a:srgbClr val="FFFFFF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推しおめ</a:t>
              </a:r>
            </a:p>
            <a:p>
              <a:pPr algn="l">
                <a:lnSpc>
                  <a:spcPts val="10703"/>
                </a:lnSpc>
              </a:pPr>
              <a:endParaRPr lang="en-US" sz="15290" b="1" spc="152">
                <a:solidFill>
                  <a:srgbClr val="FFFFFF"/>
                </a:solidFill>
                <a:latin typeface="Noto Sans JP Bold"/>
                <a:ea typeface="Noto Sans JP Bold"/>
                <a:cs typeface="Noto Sans JP Bold"/>
                <a:sym typeface="Noto Sans JP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694190"/>
              <a:ext cx="13196235" cy="17406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51"/>
                </a:lnSpc>
              </a:pPr>
              <a:r>
                <a:rPr lang="en-US" sz="3822" b="1">
                  <a:solidFill>
                    <a:srgbClr val="423C3C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おめでとうをもっとカジュアルに</a:t>
              </a:r>
            </a:p>
            <a:p>
              <a:pPr algn="l">
                <a:lnSpc>
                  <a:spcPts val="5351"/>
                </a:lnSpc>
              </a:pPr>
              <a:r>
                <a:rPr lang="en-US" sz="3822" b="1">
                  <a:solidFill>
                    <a:srgbClr val="423C3C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誕生日広告特化のクラウドファンディング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11060" y="3008210"/>
            <a:ext cx="7912125" cy="5691918"/>
            <a:chOff x="0" y="0"/>
            <a:chExt cx="10549500" cy="7589224"/>
          </a:xfrm>
        </p:grpSpPr>
        <p:sp>
          <p:nvSpPr>
            <p:cNvPr id="8" name="Freeform 8"/>
            <p:cNvSpPr/>
            <p:nvPr/>
          </p:nvSpPr>
          <p:spPr>
            <a:xfrm>
              <a:off x="500295" y="5703315"/>
              <a:ext cx="9548909" cy="1885909"/>
            </a:xfrm>
            <a:custGeom>
              <a:avLst/>
              <a:gdLst/>
              <a:ahLst/>
              <a:cxnLst/>
              <a:rect l="l" t="t" r="r" b="b"/>
              <a:pathLst>
                <a:path w="9548909" h="1885909">
                  <a:moveTo>
                    <a:pt x="0" y="0"/>
                  </a:moveTo>
                  <a:lnTo>
                    <a:pt x="9548909" y="0"/>
                  </a:lnTo>
                  <a:lnTo>
                    <a:pt x="9548909" y="1885909"/>
                  </a:lnTo>
                  <a:lnTo>
                    <a:pt x="0" y="18859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56000"/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0"/>
              <a:ext cx="10549500" cy="6369260"/>
            </a:xfrm>
            <a:custGeom>
              <a:avLst/>
              <a:gdLst/>
              <a:ahLst/>
              <a:cxnLst/>
              <a:rect l="l" t="t" r="r" b="b"/>
              <a:pathLst>
                <a:path w="10549500" h="6369260">
                  <a:moveTo>
                    <a:pt x="0" y="0"/>
                  </a:moveTo>
                  <a:lnTo>
                    <a:pt x="10549500" y="0"/>
                  </a:lnTo>
                  <a:lnTo>
                    <a:pt x="10549500" y="6369260"/>
                  </a:lnTo>
                  <a:lnTo>
                    <a:pt x="0" y="63692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196304" y="314280"/>
              <a:ext cx="8156893" cy="5206187"/>
            </a:xfrm>
            <a:custGeom>
              <a:avLst/>
              <a:gdLst/>
              <a:ahLst/>
              <a:cxnLst/>
              <a:rect l="l" t="t" r="r" b="b"/>
              <a:pathLst>
                <a:path w="8156893" h="5206187">
                  <a:moveTo>
                    <a:pt x="0" y="0"/>
                  </a:moveTo>
                  <a:lnTo>
                    <a:pt x="8156892" y="0"/>
                  </a:lnTo>
                  <a:lnTo>
                    <a:pt x="8156892" y="5206187"/>
                  </a:lnTo>
                  <a:lnTo>
                    <a:pt x="0" y="52061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758" r="-10437"/>
              </a:stretch>
            </a:blipFill>
          </p:spPr>
          <p:txBody>
            <a:bodyPr/>
            <a:lstStyle/>
            <a:p>
              <a:endParaRPr lang="ja-JP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3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64697" y="209559"/>
            <a:ext cx="17158605" cy="10381247"/>
            <a:chOff x="0" y="0"/>
            <a:chExt cx="4289390" cy="25951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289391" cy="2595154"/>
            </a:xfrm>
            <a:custGeom>
              <a:avLst/>
              <a:gdLst/>
              <a:ahLst/>
              <a:cxnLst/>
              <a:rect l="l" t="t" r="r" b="b"/>
              <a:pathLst>
                <a:path w="4289391" h="2595154">
                  <a:moveTo>
                    <a:pt x="23011" y="0"/>
                  </a:moveTo>
                  <a:lnTo>
                    <a:pt x="4266380" y="0"/>
                  </a:lnTo>
                  <a:cubicBezTo>
                    <a:pt x="4279088" y="0"/>
                    <a:pt x="4289391" y="10302"/>
                    <a:pt x="4289391" y="23011"/>
                  </a:cubicBezTo>
                  <a:lnTo>
                    <a:pt x="4289391" y="2572143"/>
                  </a:lnTo>
                  <a:cubicBezTo>
                    <a:pt x="4289391" y="2584852"/>
                    <a:pt x="4279088" y="2595154"/>
                    <a:pt x="4266380" y="2595154"/>
                  </a:cubicBezTo>
                  <a:lnTo>
                    <a:pt x="23011" y="2595154"/>
                  </a:lnTo>
                  <a:cubicBezTo>
                    <a:pt x="10302" y="2595154"/>
                    <a:pt x="0" y="2584852"/>
                    <a:pt x="0" y="2572143"/>
                  </a:cubicBezTo>
                  <a:lnTo>
                    <a:pt x="0" y="23011"/>
                  </a:lnTo>
                  <a:cubicBezTo>
                    <a:pt x="0" y="10302"/>
                    <a:pt x="10302" y="0"/>
                    <a:pt x="23011" y="0"/>
                  </a:cubicBezTo>
                  <a:close/>
                </a:path>
              </a:pathLst>
            </a:custGeom>
            <a:solidFill>
              <a:srgbClr val="F3F4F5"/>
            </a:solidFill>
          </p:spPr>
          <p:txBody>
            <a:bodyPr/>
            <a:lstStyle/>
            <a:p>
              <a:endParaRPr lang="ja-JP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289390" cy="2642779"/>
            </a:xfrm>
            <a:prstGeom prst="rect">
              <a:avLst/>
            </a:prstGeom>
          </p:spPr>
          <p:txBody>
            <a:bodyPr lIns="31016" tIns="31016" rIns="31016" bIns="31016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370964"/>
            <a:ext cx="13558051" cy="1315472"/>
            <a:chOff x="0" y="0"/>
            <a:chExt cx="18077401" cy="1753963"/>
          </a:xfrm>
        </p:grpSpPr>
        <p:grpSp>
          <p:nvGrpSpPr>
            <p:cNvPr id="6" name="Group 6"/>
            <p:cNvGrpSpPr/>
            <p:nvPr/>
          </p:nvGrpSpPr>
          <p:grpSpPr>
            <a:xfrm>
              <a:off x="874702" y="98724"/>
              <a:ext cx="17202699" cy="1556515"/>
              <a:chOff x="0" y="0"/>
              <a:chExt cx="4973731" cy="4500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973731" cy="450027"/>
              </a:xfrm>
              <a:custGeom>
                <a:avLst/>
                <a:gdLst/>
                <a:ahLst/>
                <a:cxnLst/>
                <a:rect l="l" t="t" r="r" b="b"/>
                <a:pathLst>
                  <a:path w="4973731" h="450027">
                    <a:moveTo>
                      <a:pt x="30603" y="0"/>
                    </a:moveTo>
                    <a:lnTo>
                      <a:pt x="4943129" y="0"/>
                    </a:lnTo>
                    <a:cubicBezTo>
                      <a:pt x="4960030" y="0"/>
                      <a:pt x="4973731" y="13701"/>
                      <a:pt x="4973731" y="30603"/>
                    </a:cubicBezTo>
                    <a:lnTo>
                      <a:pt x="4973731" y="419425"/>
                    </a:lnTo>
                    <a:cubicBezTo>
                      <a:pt x="4973731" y="436326"/>
                      <a:pt x="4960030" y="450027"/>
                      <a:pt x="4943129" y="450027"/>
                    </a:cubicBezTo>
                    <a:lnTo>
                      <a:pt x="30603" y="450027"/>
                    </a:lnTo>
                    <a:cubicBezTo>
                      <a:pt x="13701" y="450027"/>
                      <a:pt x="0" y="436326"/>
                      <a:pt x="0" y="419425"/>
                    </a:cubicBezTo>
                    <a:lnTo>
                      <a:pt x="0" y="30603"/>
                    </a:lnTo>
                    <a:cubicBezTo>
                      <a:pt x="0" y="13701"/>
                      <a:pt x="13701" y="0"/>
                      <a:pt x="30603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47625"/>
                <a:ext cx="4973731" cy="497652"/>
              </a:xfrm>
              <a:prstGeom prst="rect">
                <a:avLst/>
              </a:prstGeom>
            </p:spPr>
            <p:txBody>
              <a:bodyPr lIns="39601" tIns="39601" rIns="39601" bIns="39601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0" y="0"/>
              <a:ext cx="1749404" cy="1753963"/>
              <a:chOff x="0" y="0"/>
              <a:chExt cx="511882" cy="513216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511882" cy="513216"/>
              </a:xfrm>
              <a:custGeom>
                <a:avLst/>
                <a:gdLst/>
                <a:ahLst/>
                <a:cxnLst/>
                <a:rect l="l" t="t" r="r" b="b"/>
                <a:pathLst>
                  <a:path w="511882" h="513216">
                    <a:moveTo>
                      <a:pt x="255941" y="0"/>
                    </a:moveTo>
                    <a:lnTo>
                      <a:pt x="255941" y="0"/>
                    </a:lnTo>
                    <a:cubicBezTo>
                      <a:pt x="397293" y="0"/>
                      <a:pt x="511882" y="114589"/>
                      <a:pt x="511882" y="255941"/>
                    </a:cubicBezTo>
                    <a:lnTo>
                      <a:pt x="511882" y="257275"/>
                    </a:lnTo>
                    <a:cubicBezTo>
                      <a:pt x="511882" y="325155"/>
                      <a:pt x="484917" y="390254"/>
                      <a:pt x="436919" y="438253"/>
                    </a:cubicBezTo>
                    <a:cubicBezTo>
                      <a:pt x="388920" y="486251"/>
                      <a:pt x="323821" y="513216"/>
                      <a:pt x="255941" y="513216"/>
                    </a:cubicBezTo>
                    <a:lnTo>
                      <a:pt x="255941" y="513216"/>
                    </a:lnTo>
                    <a:cubicBezTo>
                      <a:pt x="114589" y="513216"/>
                      <a:pt x="0" y="398627"/>
                      <a:pt x="0" y="257275"/>
                    </a:cubicBezTo>
                    <a:lnTo>
                      <a:pt x="0" y="255941"/>
                    </a:lnTo>
                    <a:cubicBezTo>
                      <a:pt x="0" y="188061"/>
                      <a:pt x="26965" y="122962"/>
                      <a:pt x="74963" y="74963"/>
                    </a:cubicBezTo>
                    <a:cubicBezTo>
                      <a:pt x="122962" y="26965"/>
                      <a:pt x="188061" y="0"/>
                      <a:pt x="255941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5170FF">
                      <a:alpha val="100000"/>
                    </a:srgbClr>
                  </a:gs>
                  <a:gs pos="100000">
                    <a:srgbClr val="FF66C4">
                      <a:alpha val="10000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ja-JP" alt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511882" cy="551316"/>
              </a:xfrm>
              <a:prstGeom prst="rect">
                <a:avLst/>
              </a:prstGeom>
            </p:spPr>
            <p:txBody>
              <a:bodyPr lIns="39601" tIns="39601" rIns="39601" bIns="39601" rtlCol="0" anchor="ctr"/>
              <a:lstStyle/>
              <a:p>
                <a:pPr algn="ctr">
                  <a:lnSpc>
                    <a:spcPts val="3360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275601" y="434903"/>
              <a:ext cx="1171876" cy="850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40"/>
                </a:lnSpc>
              </a:pPr>
              <a:r>
                <a:rPr lang="en-US" sz="4200" b="1">
                  <a:solidFill>
                    <a:srgbClr val="F5F5F5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01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2296569" y="393727"/>
              <a:ext cx="15111136" cy="924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880"/>
                </a:lnSpc>
              </a:pPr>
              <a:r>
                <a:rPr lang="en-US" sz="4200" b="1">
                  <a:solidFill>
                    <a:srgbClr val="1A1A1A"/>
                  </a:solidFill>
                  <a:latin typeface="Noto Sans JP Bold"/>
                  <a:ea typeface="Noto Sans JP Bold"/>
                  <a:cs typeface="Noto Sans JP Bold"/>
                  <a:sym typeface="Noto Sans JP Bold"/>
                </a:rPr>
                <a:t>企画作成サポートで初心者でもわかりやすい！</a:t>
              </a:r>
            </a:p>
          </p:txBody>
        </p:sp>
      </p:grpSp>
      <p:pic>
        <p:nvPicPr>
          <p:cNvPr id="14" name="Picture 1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55" end="2566.667"/>
                </p14:media>
              </p:ext>
            </p:extLst>
          </p:nvPr>
        </p:nvPicPr>
        <p:blipFill>
          <a:blip r:embed="rId5"/>
          <a:srcRect l="997" r="997"/>
          <a:stretch>
            <a:fillRect/>
          </a:stretch>
        </p:blipFill>
        <p:spPr>
          <a:xfrm>
            <a:off x="1028700" y="1910049"/>
            <a:ext cx="16230600" cy="86807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9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1103</Words>
  <Application>Microsoft Macintosh PowerPoint</Application>
  <PresentationFormat>ユーザー設定</PresentationFormat>
  <Paragraphs>180</Paragraphs>
  <Slides>17</Slides>
  <Notes>17</Notes>
  <HiddenSlides>0</HiddenSlides>
  <MMClips>3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17</vt:i4>
      </vt:variant>
    </vt:vector>
  </HeadingPairs>
  <TitlesOfParts>
    <vt:vector size="22" baseType="lpstr">
      <vt:lpstr>Noto Sans JP Bold</vt:lpstr>
      <vt:lpstr>Arial</vt:lpstr>
      <vt:lpstr>Noto Sans JP Heavy</vt:lpstr>
      <vt:lpstr>Calibri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推しおめ資料</dc:title>
  <cp:lastModifiedBy>吉田 将人</cp:lastModifiedBy>
  <cp:revision>5</cp:revision>
  <dcterms:created xsi:type="dcterms:W3CDTF">2006-08-16T00:00:00Z</dcterms:created>
  <dcterms:modified xsi:type="dcterms:W3CDTF">2025-05-25T09:01:43Z</dcterms:modified>
  <dc:identifier>DAGkmCEtI7E</dc:identifier>
</cp:coreProperties>
</file>